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
  </p:notesMasterIdLst>
  <p:sldIdLst>
    <p:sldId id="257" r:id="rId3"/>
    <p:sldId id="347" r:id="rId4"/>
    <p:sldId id="345"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pler, Michael" initials="KM" lastIdx="2" clrIdx="0">
    <p:extLst>
      <p:ext uri="{19B8F6BF-5375-455C-9EA6-DF929625EA0E}">
        <p15:presenceInfo xmlns:p15="http://schemas.microsoft.com/office/powerpoint/2012/main" userId="Kepler, Mich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861F41"/>
    <a:srgbClr val="0000FF"/>
    <a:srgbClr val="CC00FF"/>
    <a:srgbClr val="9C5BCD"/>
    <a:srgbClr val="F3CC97"/>
    <a:srgbClr val="EAD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43509" autoAdjust="0"/>
  </p:normalViewPr>
  <p:slideViewPr>
    <p:cSldViewPr snapToGrid="0">
      <p:cViewPr varScale="1">
        <p:scale>
          <a:sx n="50" d="100"/>
          <a:sy n="50" d="100"/>
        </p:scale>
        <p:origin x="3108" y="36"/>
      </p:cViewPr>
      <p:guideLst>
        <p:guide orient="horz" pos="2160"/>
        <p:guide pos="2880"/>
      </p:guideLst>
    </p:cSldViewPr>
  </p:slideViewPr>
  <p:notesTextViewPr>
    <p:cViewPr>
      <p:scale>
        <a:sx n="3" d="2"/>
        <a:sy n="3" d="2"/>
      </p:scale>
      <p:origin x="0" y="0"/>
    </p:cViewPr>
  </p:notesTextViewPr>
  <p:sorterViewPr>
    <p:cViewPr>
      <p:scale>
        <a:sx n="200" d="100"/>
        <a:sy n="200" d="100"/>
      </p:scale>
      <p:origin x="0" y="-2070"/>
    </p:cViewPr>
  </p:sorterViewPr>
  <p:notesViewPr>
    <p:cSldViewPr snapToGrid="0" showGuide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CC66EFB-7160-492F-A669-F6ADF35CF008}" type="datetimeFigureOut">
              <a:rPr lang="en-US" smtClean="0"/>
              <a:t>11/5/2020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C0E155-060C-47A3-84F0-54A3E5C2886A}" type="slidenum">
              <a:rPr lang="en-US" smtClean="0"/>
              <a:t>‹#›</a:t>
            </a:fld>
            <a:endParaRPr lang="en-US"/>
          </a:p>
        </p:txBody>
      </p:sp>
    </p:spTree>
    <p:extLst>
      <p:ext uri="{BB962C8B-B14F-4D97-AF65-F5344CB8AC3E}">
        <p14:creationId xmlns:p14="http://schemas.microsoft.com/office/powerpoint/2010/main" val="298972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Michael Kepler, and in this video we provide a brief overview of our new regression approach, and we illustrate the approach using a 1-dimensional dataset. </a:t>
            </a:r>
          </a:p>
        </p:txBody>
      </p:sp>
      <p:sp>
        <p:nvSpPr>
          <p:cNvPr id="4" name="Slide Number Placeholder 3"/>
          <p:cNvSpPr>
            <a:spLocks noGrp="1"/>
          </p:cNvSpPr>
          <p:nvPr>
            <p:ph type="sldNum" sz="quarter" idx="5"/>
          </p:nvPr>
        </p:nvSpPr>
        <p:spPr/>
        <p:txBody>
          <a:bodyPr/>
          <a:lstStyle/>
          <a:p>
            <a:fld id="{40C0E155-060C-47A3-84F0-54A3E5C2886A}" type="slidenum">
              <a:rPr lang="en-US" smtClean="0"/>
              <a:t>1</a:t>
            </a:fld>
            <a:endParaRPr lang="en-US"/>
          </a:p>
        </p:txBody>
      </p:sp>
    </p:spTree>
    <p:extLst>
      <p:ext uri="{BB962C8B-B14F-4D97-AF65-F5344CB8AC3E}">
        <p14:creationId xmlns:p14="http://schemas.microsoft.com/office/powerpoint/2010/main" val="8637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 is to iteratively estimate a spatial field which need not be stationary. (CLICK FOR NEXT)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do so, we adopt the approach of employing a collection of Gaussian process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new batch of training data is collected, we must decide whether to use the new data to update an existing model or to instantiate a new one. The decision ultimately hinges on how “similar” the new data is to each existing model. (CLICK FOR NEXT)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ensemble methods define similarity in terms of the covariance kernel, which reflects distance in feature space. Thus, each model is associated with a particular region of the domain. This often leads to an excess of models. And because a region may contain data from various distributions, the model of that region may be less accurate. Additionally, the net prediction of the ensemble is the weighted average of individual model predictions, which captures long-term spatial correlation at the expense of filtering out local patterns. (CLICK FOR NEXT)</a:t>
            </a:r>
          </a:p>
          <a:p>
            <a:endParaRPr lang="en-US" dirty="0"/>
          </a:p>
          <a:p>
            <a:r>
              <a:rPr lang="en-US" dirty="0"/>
              <a:t>By using the Wasserstein metric to make similarity precise, we are capable of identifying the number of models associated with the underlying distribution. And since each model is created on the basis of the underlying distribution, models are more likely to contain homogenous data, leading to more accurate individual models. In an effort to preserve non-stationarity, the net prediction of the ensemble uses the prediction of the nearest existing model</a:t>
            </a:r>
          </a:p>
        </p:txBody>
      </p:sp>
      <p:sp>
        <p:nvSpPr>
          <p:cNvPr id="4" name="Slide Number Placeholder 3"/>
          <p:cNvSpPr>
            <a:spLocks noGrp="1"/>
          </p:cNvSpPr>
          <p:nvPr>
            <p:ph type="sldNum" sz="quarter" idx="5"/>
          </p:nvPr>
        </p:nvSpPr>
        <p:spPr/>
        <p:txBody>
          <a:bodyPr/>
          <a:lstStyle/>
          <a:p>
            <a:fld id="{40C0E155-060C-47A3-84F0-54A3E5C2886A}" type="slidenum">
              <a:rPr lang="en-US" smtClean="0"/>
              <a:t>2</a:t>
            </a:fld>
            <a:endParaRPr lang="en-US"/>
          </a:p>
        </p:txBody>
      </p:sp>
    </p:spTree>
    <p:extLst>
      <p:ext uri="{BB962C8B-B14F-4D97-AF65-F5344CB8AC3E}">
        <p14:creationId xmlns:p14="http://schemas.microsoft.com/office/powerpoint/2010/main" val="296928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the notions on the previous slide more concrete, consider the spatial field on the right-hand side. Ideally, this spatial field could be best characterized by the 2 Gaussian processes shown in red and blue. (CLICK FOR NEXT)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VIDEO)  Existing methods base similarity on the covariance kernel and instantiate a new model provided the training data is sufficiently far from existing models. This gives rise to 12 local models despite needing only two models to adequately estimate the spatial field. This video shows local models being built as more training data is collected. The circles correspond to the pseudo-points of each model, and the triangles at the bottom denote the geometric centers for each model. With weighted prediction, existing methods achieve an RMSE of 0-point-3-9. (CLICK FOR NEXT)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VIDEO) Our method, on the other hand, bases similarity on the underlying posterior predictive distribution so we are able to identify the two underlying models, as seen in the video. This combined with using the prediction of the nearest model, we are able to outperform existing methods with an RMSE of 0-point-2-6.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Thus, by redefining the similarity metric to reflect the underlying distributions, and using the prediction of the nearest model, our method is well-equipped to model non-stationary spatial fields. Thank you for watching.</a:t>
            </a:r>
          </a:p>
        </p:txBody>
      </p:sp>
      <p:sp>
        <p:nvSpPr>
          <p:cNvPr id="4" name="Slide Number Placeholder 3"/>
          <p:cNvSpPr>
            <a:spLocks noGrp="1"/>
          </p:cNvSpPr>
          <p:nvPr>
            <p:ph type="sldNum" sz="quarter" idx="5"/>
          </p:nvPr>
        </p:nvSpPr>
        <p:spPr/>
        <p:txBody>
          <a:bodyPr/>
          <a:lstStyle/>
          <a:p>
            <a:fld id="{40C0E155-060C-47A3-84F0-54A3E5C2886A}" type="slidenum">
              <a:rPr lang="en-US" smtClean="0"/>
              <a:t>3</a:t>
            </a:fld>
            <a:endParaRPr lang="en-US"/>
          </a:p>
        </p:txBody>
      </p:sp>
    </p:spTree>
    <p:extLst>
      <p:ext uri="{BB962C8B-B14F-4D97-AF65-F5344CB8AC3E}">
        <p14:creationId xmlns:p14="http://schemas.microsoft.com/office/powerpoint/2010/main" val="390688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49CAA-7946-4F3D-BD62-82848F6958D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39680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49CAA-7946-4F3D-BD62-82848F6958D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290008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49CAA-7946-4F3D-BD62-82848F6958D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228022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68DBAF5-B9B3-41F8-86EA-E1CEE7F32426}"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9154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440DD43-611D-4879-9E7C-CB62901C8BC8}"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dirty="0">
              <a:solidFill>
                <a:prstClr val="black">
                  <a:tint val="75000"/>
                </a:prstClr>
              </a:solidFill>
            </a:endParaRPr>
          </a:p>
        </p:txBody>
      </p:sp>
      <p:sp>
        <p:nvSpPr>
          <p:cNvPr id="20" name="Title Placeholder 1">
            <a:extLst>
              <a:ext uri="{FF2B5EF4-FFF2-40B4-BE49-F238E27FC236}">
                <a16:creationId xmlns:a16="http://schemas.microsoft.com/office/drawing/2014/main" id="{5F4753F8-26C9-4DDF-B704-8C6B136E4983}"/>
              </a:ext>
            </a:extLst>
          </p:cNvPr>
          <p:cNvSpPr>
            <a:spLocks noGrp="1"/>
          </p:cNvSpPr>
          <p:nvPr>
            <p:ph type="title"/>
          </p:nvPr>
        </p:nvSpPr>
        <p:spPr>
          <a:xfrm>
            <a:off x="1440652" y="351032"/>
            <a:ext cx="6262695" cy="519063"/>
          </a:xfrm>
          <a:prstGeom prst="rect">
            <a:avLst/>
          </a:prstGeom>
        </p:spPr>
        <p:txBody>
          <a:bodyPr vert="horz" lIns="91440" tIns="45720" rIns="91440" bIns="45720" rtlCol="0" anchor="ctr">
            <a:noAutofit/>
          </a:bodyPr>
          <a:lstStyle/>
          <a:p>
            <a:r>
              <a:rPr lang="en-US" dirty="0"/>
              <a:t>Click edit Master title style</a:t>
            </a:r>
          </a:p>
        </p:txBody>
      </p:sp>
    </p:spTree>
    <p:extLst>
      <p:ext uri="{BB962C8B-B14F-4D97-AF65-F5344CB8AC3E}">
        <p14:creationId xmlns:p14="http://schemas.microsoft.com/office/powerpoint/2010/main" val="244673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EFC99F8-4FDE-4887-B928-9A7BA249FA53}"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a:extLst>
              <a:ext uri="{FF2B5EF4-FFF2-40B4-BE49-F238E27FC236}">
                <a16:creationId xmlns:a16="http://schemas.microsoft.com/office/drawing/2014/main" id="{A08353DC-262E-4428-A906-99E23E7FF316}"/>
              </a:ext>
            </a:extLst>
          </p:cNvPr>
          <p:cNvSpPr txBox="1">
            <a:spLocks/>
          </p:cNvSpPr>
          <p:nvPr userDrawn="1"/>
        </p:nvSpPr>
        <p:spPr>
          <a:xfrm>
            <a:off x="1440652" y="351032"/>
            <a:ext cx="6262695" cy="5190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0" kern="1200">
                <a:solidFill>
                  <a:srgbClr val="E87722"/>
                </a:solidFill>
                <a:latin typeface="+mn-lt"/>
                <a:ea typeface="+mj-ea"/>
                <a:cs typeface="+mj-cs"/>
              </a:defRPr>
            </a:lvl1pPr>
          </a:lstStyle>
          <a:p>
            <a:r>
              <a:rPr lang="en-US"/>
              <a:t>Click edit Master title style</a:t>
            </a:r>
            <a:endParaRPr lang="en-US" dirty="0"/>
          </a:p>
        </p:txBody>
      </p:sp>
    </p:spTree>
    <p:extLst>
      <p:ext uri="{BB962C8B-B14F-4D97-AF65-F5344CB8AC3E}">
        <p14:creationId xmlns:p14="http://schemas.microsoft.com/office/powerpoint/2010/main" val="4077434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22EA65-4A9F-451B-84A4-B0B91CEBA95C}" type="datetime1">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95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6F71673-2AD7-47FD-9964-1905B9E1B038}" type="datetime1">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2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19B3C42-C09A-46FA-BAAE-FB12C4151E3E}" type="datetime1">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8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2D9A80E-6F55-45AA-AAE3-C1645958A1C2}" type="datetime1">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238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CAE70A3-E7DD-43F8-9E9A-EA74DD1BA45A}" type="datetime1">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76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49CAA-7946-4F3D-BD62-82848F6958D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53379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6D9C12A-1465-49CA-B85A-B39946818646}" type="datetime1">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514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841DBA-4E09-463B-AE54-57206E71B41A}"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1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9A39C70-6307-4424-9111-4742DD500758}"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94775-E805-4D8E-9D5C-E5C448963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12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649CAA-7946-4F3D-BD62-82848F6958D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365693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49CAA-7946-4F3D-BD62-82848F6958D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1475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49CAA-7946-4F3D-BD62-82848F6958D8}"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413858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49CAA-7946-4F3D-BD62-82848F6958D8}"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89470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49CAA-7946-4F3D-BD62-82848F6958D8}"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26227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649CAA-7946-4F3D-BD62-82848F6958D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72634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649CAA-7946-4F3D-BD62-82848F6958D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EC1A9-00C0-4439-B618-8FA20020BEFF}" type="slidenum">
              <a:rPr lang="en-US" smtClean="0"/>
              <a:t>‹#›</a:t>
            </a:fld>
            <a:endParaRPr lang="en-US"/>
          </a:p>
        </p:txBody>
      </p:sp>
    </p:spTree>
    <p:extLst>
      <p:ext uri="{BB962C8B-B14F-4D97-AF65-F5344CB8AC3E}">
        <p14:creationId xmlns:p14="http://schemas.microsoft.com/office/powerpoint/2010/main" val="87955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49CAA-7946-4F3D-BD62-82848F6958D8}" type="datetimeFigureOut">
              <a:rPr lang="en-US" smtClean="0"/>
              <a:t>11/5/2020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C1A9-00C0-4439-B618-8FA20020BEFF}" type="slidenum">
              <a:rPr lang="en-US" smtClean="0"/>
              <a:t>‹#›</a:t>
            </a:fld>
            <a:endParaRPr lang="en-US"/>
          </a:p>
        </p:txBody>
      </p:sp>
    </p:spTree>
    <p:extLst>
      <p:ext uri="{BB962C8B-B14F-4D97-AF65-F5344CB8AC3E}">
        <p14:creationId xmlns:p14="http://schemas.microsoft.com/office/powerpoint/2010/main" val="3561435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652" y="351032"/>
            <a:ext cx="6262695" cy="519063"/>
          </a:xfrm>
          <a:prstGeom prst="rect">
            <a:avLst/>
          </a:prstGeom>
        </p:spPr>
        <p:txBody>
          <a:bodyPr vert="horz" lIns="91440" tIns="45720" rIns="91440" bIns="45720" rtlCol="0" anchor="ctr">
            <a:noAutofit/>
          </a:bodyPr>
          <a:lstStyle/>
          <a:p>
            <a:r>
              <a:rPr lang="en-US" dirty="0"/>
              <a:t>Click edit Master title style</a:t>
            </a:r>
          </a:p>
        </p:txBody>
      </p:sp>
      <p:sp>
        <p:nvSpPr>
          <p:cNvPr id="3" name="Text Placeholder 2"/>
          <p:cNvSpPr>
            <a:spLocks noGrp="1"/>
          </p:cNvSpPr>
          <p:nvPr>
            <p:ph type="body" idx="1"/>
          </p:nvPr>
        </p:nvSpPr>
        <p:spPr>
          <a:xfrm>
            <a:off x="628650" y="1143043"/>
            <a:ext cx="7886700" cy="49154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94775-E805-4D8E-9D5C-E5C44896357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227116" y="1061659"/>
            <a:ext cx="8640000" cy="0"/>
          </a:xfrm>
          <a:prstGeom prst="line">
            <a:avLst/>
          </a:prstGeom>
          <a:ln w="38100">
            <a:solidFill>
              <a:srgbClr val="861F4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8359875" y="6409039"/>
            <a:ext cx="640192" cy="276999"/>
          </a:xfrm>
          <a:prstGeom prst="rect">
            <a:avLst/>
          </a:prstGeom>
          <a:noFill/>
        </p:spPr>
        <p:txBody>
          <a:bodyPr wrap="square" rtlCol="0">
            <a:spAutoFit/>
          </a:bodyPr>
          <a:lstStyle/>
          <a:p>
            <a:r>
              <a:rPr lang="en-US" sz="1200" dirty="0">
                <a:solidFill>
                  <a:prstClr val="white">
                    <a:lumMod val="50000"/>
                  </a:prstClr>
                </a:solidFill>
                <a:latin typeface="+mn-lt"/>
              </a:rPr>
              <a:t>/ 3</a:t>
            </a:r>
          </a:p>
        </p:txBody>
      </p:sp>
      <p:pic>
        <p:nvPicPr>
          <p:cNvPr id="4" name="Picture 3">
            <a:extLst>
              <a:ext uri="{FF2B5EF4-FFF2-40B4-BE49-F238E27FC236}">
                <a16:creationId xmlns:a16="http://schemas.microsoft.com/office/drawing/2014/main" id="{74AAB919-63DB-4CB9-9216-DE1BB5A2A1C9}"/>
              </a:ext>
            </a:extLst>
          </p:cNvPr>
          <p:cNvPicPr>
            <a:picLocks noChangeAspect="1"/>
          </p:cNvPicPr>
          <p:nvPr userDrawn="1"/>
        </p:nvPicPr>
        <p:blipFill>
          <a:blip r:embed="rId13"/>
          <a:stretch>
            <a:fillRect/>
          </a:stretch>
        </p:blipFill>
        <p:spPr>
          <a:xfrm>
            <a:off x="276884" y="337741"/>
            <a:ext cx="1087822" cy="548640"/>
          </a:xfrm>
          <a:prstGeom prst="rect">
            <a:avLst/>
          </a:prstGeom>
        </p:spPr>
      </p:pic>
      <p:sp>
        <p:nvSpPr>
          <p:cNvPr id="8" name="TextBox 7">
            <a:extLst>
              <a:ext uri="{FF2B5EF4-FFF2-40B4-BE49-F238E27FC236}">
                <a16:creationId xmlns:a16="http://schemas.microsoft.com/office/drawing/2014/main" id="{6AF42881-A69E-41E0-B0A5-619F203D291B}"/>
              </a:ext>
            </a:extLst>
          </p:cNvPr>
          <p:cNvSpPr txBox="1"/>
          <p:nvPr userDrawn="1"/>
        </p:nvSpPr>
        <p:spPr>
          <a:xfrm>
            <a:off x="7312636" y="287397"/>
            <a:ext cx="1554480" cy="646331"/>
          </a:xfrm>
          <a:prstGeom prst="rect">
            <a:avLst/>
          </a:prstGeom>
          <a:noFill/>
        </p:spPr>
        <p:txBody>
          <a:bodyPr wrap="square" rtlCol="0">
            <a:spAutoFit/>
          </a:bodyPr>
          <a:lstStyle/>
          <a:p>
            <a:pPr algn="ctr"/>
            <a:r>
              <a:rPr lang="en-US" sz="1200" b="1" dirty="0">
                <a:solidFill>
                  <a:srgbClr val="861F41"/>
                </a:solidFill>
                <a:latin typeface="Gill Sans MT" panose="020B0502020104020203" pitchFamily="34" charset="0"/>
              </a:rPr>
              <a:t>Center for </a:t>
            </a:r>
          </a:p>
          <a:p>
            <a:pPr algn="ctr"/>
            <a:r>
              <a:rPr lang="en-US" sz="1200" b="1" dirty="0">
                <a:solidFill>
                  <a:srgbClr val="861F41"/>
                </a:solidFill>
                <a:latin typeface="Gill Sans MT" panose="020B0502020104020203" pitchFamily="34" charset="0"/>
              </a:rPr>
              <a:t>Marine Autonomy and Robotics</a:t>
            </a:r>
          </a:p>
        </p:txBody>
      </p:sp>
    </p:spTree>
    <p:extLst>
      <p:ext uri="{BB962C8B-B14F-4D97-AF65-F5344CB8AC3E}">
        <p14:creationId xmlns:p14="http://schemas.microsoft.com/office/powerpoint/2010/main" val="3896181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0" kern="1200">
          <a:solidFill>
            <a:srgbClr val="861F4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image" Target="../media/image5.png"/><Relationship Id="rId2" Type="http://schemas.microsoft.com/office/2007/relationships/media" Target="../media/media1.mp4"/><Relationship Id="rId16" Type="http://schemas.openxmlformats.org/officeDocument/2006/relationships/image" Target="../media/image60.png"/><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notesSlide" Target="../notesSlides/notesSlide3.xml"/><Relationship Id="rId15" Type="http://schemas.openxmlformats.org/officeDocument/2006/relationships/image" Target="../media/image50.png"/><Relationship Id="rId4" Type="http://schemas.openxmlformats.org/officeDocument/2006/relationships/slideLayout" Target="../slideLayouts/slideLayout13.xm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717" y="2464267"/>
            <a:ext cx="8638563" cy="937019"/>
          </a:xfrm>
        </p:spPr>
        <p:txBody>
          <a:bodyPr/>
          <a:lstStyle/>
          <a:p>
            <a:r>
              <a:rPr lang="en-US" sz="3200" b="1" dirty="0"/>
              <a:t>Wasserstein-Splitting Gaussian Process Regression for Heterogenous Online Bayesian Inference</a:t>
            </a:r>
          </a:p>
        </p:txBody>
      </p:sp>
      <p:sp>
        <p:nvSpPr>
          <p:cNvPr id="3" name="Subtitle 2"/>
          <p:cNvSpPr>
            <a:spLocks noGrp="1"/>
          </p:cNvSpPr>
          <p:nvPr>
            <p:ph type="subTitle" idx="1"/>
          </p:nvPr>
        </p:nvSpPr>
        <p:spPr>
          <a:xfrm>
            <a:off x="457198" y="3971492"/>
            <a:ext cx="8229600" cy="2202363"/>
          </a:xfrm>
        </p:spPr>
        <p:txBody>
          <a:bodyPr>
            <a:normAutofit/>
          </a:bodyPr>
          <a:lstStyle/>
          <a:p>
            <a:r>
              <a:rPr lang="en-US" sz="2100" u="sng" dirty="0"/>
              <a:t>Michael E. Kepler</a:t>
            </a:r>
            <a:r>
              <a:rPr lang="en-US" sz="2100" dirty="0"/>
              <a:t>*, Alec Koppel†, Amrit S. Bedi†, Daniel J. Stilwell*</a:t>
            </a:r>
            <a:endParaRPr lang="en-US" sz="200" dirty="0"/>
          </a:p>
          <a:p>
            <a:r>
              <a:rPr lang="en-US" sz="1800" dirty="0"/>
              <a:t>*Virginia Tech, †U.S. Army Research Lab</a:t>
            </a:r>
          </a:p>
          <a:p>
            <a:r>
              <a:rPr lang="en-US" sz="1800" dirty="0"/>
              <a:t>ICRA 2021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94775-E805-4D8E-9D5C-E5C4489635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80BAD2CE-B0D4-4CF8-BF0C-DDA44F89713A}"/>
              </a:ext>
            </a:extLst>
          </p:cNvPr>
          <p:cNvSpPr txBox="1">
            <a:spLocks/>
          </p:cNvSpPr>
          <p:nvPr/>
        </p:nvSpPr>
        <p:spPr>
          <a:xfrm>
            <a:off x="252718" y="2851978"/>
            <a:ext cx="8638563" cy="937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kern="1200">
                <a:solidFill>
                  <a:srgbClr val="861F41"/>
                </a:solidFill>
                <a:latin typeface="+mn-lt"/>
                <a:ea typeface="+mj-ea"/>
                <a:cs typeface="+mj-cs"/>
              </a:defRPr>
            </a:lvl1pPr>
          </a:lstStyle>
          <a:p>
            <a:endParaRPr lang="en-US" sz="1800" dirty="0">
              <a:solidFill>
                <a:schemeClr val="tx1"/>
              </a:solidFill>
            </a:endParaRPr>
          </a:p>
        </p:txBody>
      </p:sp>
    </p:spTree>
    <p:extLst>
      <p:ext uri="{BB962C8B-B14F-4D97-AF65-F5344CB8AC3E}">
        <p14:creationId xmlns:p14="http://schemas.microsoft.com/office/powerpoint/2010/main" val="12003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6127AD-26F2-4511-8CBC-DA7DB24D660B}"/>
              </a:ext>
            </a:extLst>
          </p:cNvPr>
          <p:cNvSpPr>
            <a:spLocks noGrp="1"/>
          </p:cNvSpPr>
          <p:nvPr>
            <p:ph type="sldNum" sz="quarter" idx="12"/>
          </p:nvPr>
        </p:nvSpPr>
        <p:spPr/>
        <p:txBody>
          <a:bodyPr/>
          <a:lstStyle/>
          <a:p>
            <a:fld id="{79594775-E805-4D8E-9D5C-E5C448963575}" type="slidenum">
              <a:rPr lang="en-US" smtClean="0">
                <a:solidFill>
                  <a:prstClr val="black">
                    <a:tint val="75000"/>
                  </a:prstClr>
                </a:solidFill>
              </a:rPr>
              <a:pPr/>
              <a:t>2</a:t>
            </a:fld>
            <a:endParaRPr lang="en-US" dirty="0">
              <a:solidFill>
                <a:prstClr val="black">
                  <a:tint val="75000"/>
                </a:prstClr>
              </a:solidFill>
            </a:endParaRPr>
          </a:p>
        </p:txBody>
      </p:sp>
      <p:sp>
        <p:nvSpPr>
          <p:cNvPr id="4" name="Title 3">
            <a:extLst>
              <a:ext uri="{FF2B5EF4-FFF2-40B4-BE49-F238E27FC236}">
                <a16:creationId xmlns:a16="http://schemas.microsoft.com/office/drawing/2014/main" id="{E5B60360-FB23-4699-8583-3D9030866053}"/>
              </a:ext>
            </a:extLst>
          </p:cNvPr>
          <p:cNvSpPr>
            <a:spLocks noGrp="1"/>
          </p:cNvSpPr>
          <p:nvPr>
            <p:ph type="title"/>
          </p:nvPr>
        </p:nvSpPr>
        <p:spPr/>
        <p:txBody>
          <a:bodyPr/>
          <a:lstStyle/>
          <a:p>
            <a:r>
              <a:rPr lang="en-US" dirty="0"/>
              <a:t>Overview</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B3C19D2-B038-490B-8405-E1B2CA64EC1C}"/>
                  </a:ext>
                </a:extLst>
              </p:cNvPr>
              <p:cNvSpPr txBox="1"/>
              <p:nvPr/>
            </p:nvSpPr>
            <p:spPr>
              <a:xfrm>
                <a:off x="247641" y="1133884"/>
                <a:ext cx="8599711" cy="338554"/>
              </a:xfrm>
              <a:prstGeom prst="rect">
                <a:avLst/>
              </a:prstGeom>
              <a:noFill/>
            </p:spPr>
            <p:txBody>
              <a:bodyPr wrap="square" rtlCol="0">
                <a:spAutoFit/>
              </a:bodyPr>
              <a:lstStyle/>
              <a:p>
                <a:r>
                  <a:rPr lang="en-US" sz="1600" b="1" dirty="0">
                    <a:solidFill>
                      <a:srgbClr val="861F41"/>
                    </a:solidFill>
                  </a:rPr>
                  <a:t>Objective: </a:t>
                </a:r>
                <a:r>
                  <a:rPr lang="en-US" sz="1600" dirty="0"/>
                  <a:t>Adaptively estimate spatial field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𝒳</m:t>
                    </m:r>
                    <m:r>
                      <a:rPr lang="en-US" sz="1600" b="0" i="1" smtClean="0">
                        <a:latin typeface="Cambria Math" panose="02040503050406030204" pitchFamily="18" charset="0"/>
                      </a:rPr>
                      <m:t>→</m:t>
                    </m:r>
                    <m:r>
                      <a:rPr lang="en-US" sz="1600" b="0" i="1" smtClean="0">
                        <a:latin typeface="Cambria Math" panose="02040503050406030204" pitchFamily="18" charset="0"/>
                      </a:rPr>
                      <m:t>ℝ</m:t>
                    </m:r>
                    <m:r>
                      <a:rPr lang="en-US" sz="1600" b="0" i="0" smtClean="0">
                        <a:latin typeface="Cambria Math" panose="02040503050406030204" pitchFamily="18" charset="0"/>
                      </a:rPr>
                      <m:t>,</m:t>
                    </m:r>
                  </m:oMath>
                </a14:m>
                <a:r>
                  <a:rPr lang="en-US" sz="1600" dirty="0"/>
                  <a:t> which need not be stationary.</a:t>
                </a:r>
                <a:r>
                  <a:rPr lang="en-US" sz="1600" b="1" dirty="0">
                    <a:solidFill>
                      <a:srgbClr val="E87722"/>
                    </a:solidFill>
                  </a:rPr>
                  <a:t>  </a:t>
                </a:r>
              </a:p>
            </p:txBody>
          </p:sp>
        </mc:Choice>
        <mc:Fallback xmlns="">
          <p:sp>
            <p:nvSpPr>
              <p:cNvPr id="5" name="TextBox 4">
                <a:extLst>
                  <a:ext uri="{FF2B5EF4-FFF2-40B4-BE49-F238E27FC236}">
                    <a16:creationId xmlns:a16="http://schemas.microsoft.com/office/drawing/2014/main" id="{7B3C19D2-B038-490B-8405-E1B2CA64EC1C}"/>
                  </a:ext>
                </a:extLst>
              </p:cNvPr>
              <p:cNvSpPr txBox="1">
                <a:spLocks noRot="1" noChangeAspect="1" noMove="1" noResize="1" noEditPoints="1" noAdjustHandles="1" noChangeArrowheads="1" noChangeShapeType="1" noTextEdit="1"/>
              </p:cNvSpPr>
              <p:nvPr/>
            </p:nvSpPr>
            <p:spPr>
              <a:xfrm>
                <a:off x="247641" y="1133884"/>
                <a:ext cx="8599711" cy="338554"/>
              </a:xfrm>
              <a:prstGeom prst="rect">
                <a:avLst/>
              </a:prstGeom>
              <a:blipFill>
                <a:blip r:embed="rId7"/>
                <a:stretch>
                  <a:fillRect l="-426" t="-5357" b="-2142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F9E46FA-CD56-456D-9266-3904891C03DA}"/>
              </a:ext>
            </a:extLst>
          </p:cNvPr>
          <p:cNvSpPr txBox="1"/>
          <p:nvPr/>
        </p:nvSpPr>
        <p:spPr>
          <a:xfrm>
            <a:off x="245744" y="1572888"/>
            <a:ext cx="8599711" cy="830997"/>
          </a:xfrm>
          <a:prstGeom prst="rect">
            <a:avLst/>
          </a:prstGeom>
          <a:noFill/>
        </p:spPr>
        <p:txBody>
          <a:bodyPr wrap="square" rtlCol="0">
            <a:spAutoFit/>
          </a:bodyPr>
          <a:lstStyle/>
          <a:p>
            <a:r>
              <a:rPr lang="en-US" sz="1600" b="1" dirty="0">
                <a:solidFill>
                  <a:srgbClr val="861F41"/>
                </a:solidFill>
              </a:rPr>
              <a:t>Employ ensemble of Gaussian process models</a:t>
            </a:r>
          </a:p>
          <a:p>
            <a:pPr marL="285750" indent="-285750">
              <a:buFont typeface="Arial" panose="020B0604020202020204" pitchFamily="34" charset="0"/>
              <a:buChar char="•"/>
            </a:pPr>
            <a:r>
              <a:rPr lang="en-US" sz="1600" dirty="0"/>
              <a:t>Given new data, </a:t>
            </a:r>
            <a:r>
              <a:rPr lang="en-US" sz="1600" b="1" dirty="0"/>
              <a:t>training</a:t>
            </a:r>
            <a:r>
              <a:rPr lang="en-US" sz="1600" dirty="0"/>
              <a:t> requires updating an existing model or instantiating a new one based on how “similar” new data is to each existing model. </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961223A-51F5-4768-873B-089E5E57534F}"/>
                  </a:ext>
                </a:extLst>
              </p:cNvPr>
              <p:cNvSpPr txBox="1"/>
              <p:nvPr/>
            </p:nvSpPr>
            <p:spPr>
              <a:xfrm>
                <a:off x="272140" y="2504336"/>
                <a:ext cx="8599711" cy="1569660"/>
              </a:xfrm>
              <a:prstGeom prst="rect">
                <a:avLst/>
              </a:prstGeom>
              <a:noFill/>
            </p:spPr>
            <p:txBody>
              <a:bodyPr wrap="square" rtlCol="0">
                <a:spAutoFit/>
              </a:bodyPr>
              <a:lstStyle/>
              <a:p>
                <a:r>
                  <a:rPr lang="en-US" sz="1600" b="1" dirty="0">
                    <a:solidFill>
                      <a:srgbClr val="861F41"/>
                    </a:solidFill>
                  </a:rPr>
                  <a:t>Previous ensemble methods [1,2]</a:t>
                </a:r>
              </a:p>
              <a:p>
                <a:pPr marL="342900" indent="-342900">
                  <a:buFont typeface="Arial" panose="020B0604020202020204" pitchFamily="34" charset="0"/>
                  <a:buChar char="•"/>
                </a:pPr>
                <a:r>
                  <a:rPr lang="en-US" sz="1600" dirty="0"/>
                  <a:t>Similarity made precise with </a:t>
                </a:r>
                <a:r>
                  <a:rPr lang="en-US" sz="1600" b="1" dirty="0"/>
                  <a:t>covariance kernel</a:t>
                </a:r>
                <a:r>
                  <a:rPr lang="en-US" sz="1600" dirty="0"/>
                  <a:t>; reflects distance in feature space</a:t>
                </a:r>
              </a:p>
              <a:p>
                <a:pPr marL="800100" lvl="1" indent="-342900">
                  <a:buFont typeface="Arial" panose="020B0604020202020204" pitchFamily="34" charset="0"/>
                  <a:buChar char="•"/>
                </a:pPr>
                <a:r>
                  <a:rPr lang="en-US" sz="1600" dirty="0"/>
                  <a:t>Leads to an </a:t>
                </a:r>
                <a:r>
                  <a:rPr lang="en-US" sz="1600" b="1" dirty="0">
                    <a:solidFill>
                      <a:srgbClr val="FF0000"/>
                    </a:solidFill>
                  </a:rPr>
                  <a:t>excess of models</a:t>
                </a:r>
              </a:p>
              <a:p>
                <a:pPr marL="800100" lvl="1" indent="-342900">
                  <a:buFont typeface="Arial" panose="020B0604020202020204" pitchFamily="34" charset="0"/>
                  <a:buChar char="•"/>
                </a:pPr>
                <a:r>
                  <a:rPr lang="en-US" sz="1600" dirty="0"/>
                  <a:t>Each model can contain heterogenous (in distribution) data </a:t>
                </a:r>
                <a14:m>
                  <m:oMath xmlns:m="http://schemas.openxmlformats.org/officeDocument/2006/math">
                    <m:r>
                      <a:rPr lang="en-US" sz="1600" i="1">
                        <a:latin typeface="Cambria Math" panose="02040503050406030204" pitchFamily="18" charset="0"/>
                      </a:rPr>
                      <m:t>⇒</m:t>
                    </m:r>
                  </m:oMath>
                </a14:m>
                <a:r>
                  <a:rPr lang="en-US" sz="1600" dirty="0"/>
                  <a:t> </a:t>
                </a:r>
                <a:r>
                  <a:rPr lang="en-US" sz="1600" b="1" dirty="0">
                    <a:solidFill>
                      <a:srgbClr val="FF0000"/>
                    </a:solidFill>
                  </a:rPr>
                  <a:t>less accurate models</a:t>
                </a:r>
                <a:endParaRPr lang="en-US" sz="1600" dirty="0">
                  <a:solidFill>
                    <a:srgbClr val="FF0000"/>
                  </a:solidFill>
                </a:endParaRPr>
              </a:p>
              <a:p>
                <a:pPr marL="342900" indent="-342900">
                  <a:buFont typeface="Arial" panose="020B0604020202020204" pitchFamily="34" charset="0"/>
                  <a:buChar char="•"/>
                </a:pPr>
                <a:r>
                  <a:rPr lang="en-US" sz="1600" dirty="0"/>
                  <a:t>Net prediction is a </a:t>
                </a:r>
                <a:r>
                  <a:rPr lang="en-US" sz="1600" b="1" dirty="0"/>
                  <a:t>weighted average </a:t>
                </a:r>
                <a:r>
                  <a:rPr lang="en-US" sz="1600" dirty="0"/>
                  <a:t>of individual model predictions</a:t>
                </a:r>
              </a:p>
              <a:p>
                <a:pPr marL="800100" lvl="1" indent="-342900">
                  <a:buFont typeface="Arial" panose="020B0604020202020204" pitchFamily="34" charset="0"/>
                  <a:buChar char="•"/>
                </a:pPr>
                <a:r>
                  <a:rPr lang="en-US" sz="1600" dirty="0"/>
                  <a:t>Captures long-term spatial correlation at the expense of filtering out local patterns. </a:t>
                </a:r>
              </a:p>
            </p:txBody>
          </p:sp>
        </mc:Choice>
        <mc:Fallback>
          <p:sp>
            <p:nvSpPr>
              <p:cNvPr id="12" name="TextBox 11">
                <a:extLst>
                  <a:ext uri="{FF2B5EF4-FFF2-40B4-BE49-F238E27FC236}">
                    <a16:creationId xmlns:a16="http://schemas.microsoft.com/office/drawing/2014/main" id="{7961223A-51F5-4768-873B-089E5E57534F}"/>
                  </a:ext>
                </a:extLst>
              </p:cNvPr>
              <p:cNvSpPr txBox="1">
                <a:spLocks noRot="1" noChangeAspect="1" noMove="1" noResize="1" noEditPoints="1" noAdjustHandles="1" noChangeArrowheads="1" noChangeShapeType="1" noTextEdit="1"/>
              </p:cNvSpPr>
              <p:nvPr/>
            </p:nvSpPr>
            <p:spPr>
              <a:xfrm>
                <a:off x="272140" y="2504336"/>
                <a:ext cx="8599711" cy="1569660"/>
              </a:xfrm>
              <a:prstGeom prst="rect">
                <a:avLst/>
              </a:prstGeom>
              <a:blipFill>
                <a:blip r:embed="rId8"/>
                <a:stretch>
                  <a:fillRect l="-426" t="-1167" b="-428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4FFD3F1F-67AF-4C6B-8C98-045C38FC5440}"/>
              </a:ext>
            </a:extLst>
          </p:cNvPr>
          <p:cNvSpPr/>
          <p:nvPr/>
        </p:nvSpPr>
        <p:spPr>
          <a:xfrm>
            <a:off x="245744" y="6434247"/>
            <a:ext cx="8063972" cy="430887"/>
          </a:xfrm>
          <a:prstGeom prst="rect">
            <a:avLst/>
          </a:prstGeom>
        </p:spPr>
        <p:txBody>
          <a:bodyPr wrap="square">
            <a:spAutoFit/>
          </a:bodyPr>
          <a:lstStyle/>
          <a:p>
            <a:r>
              <a:rPr lang="en-US" sz="1100" dirty="0">
                <a:solidFill>
                  <a:srgbClr val="222222"/>
                </a:solidFill>
              </a:rPr>
              <a:t>[2]   Wilcox, Brian, and Michael C. Yip. "</a:t>
            </a:r>
            <a:r>
              <a:rPr lang="en-US" sz="1100" b="1" dirty="0">
                <a:solidFill>
                  <a:srgbClr val="222222"/>
                </a:solidFill>
              </a:rPr>
              <a:t>SOLAR-GP: Sparse Online Locally Adaptive Regression Using Gaussian Processes for Bayesian Robot Model Learning and Control.</a:t>
            </a:r>
            <a:r>
              <a:rPr lang="en-US" sz="1100" dirty="0">
                <a:solidFill>
                  <a:srgbClr val="222222"/>
                </a:solidFill>
              </a:rPr>
              <a:t>" </a:t>
            </a:r>
            <a:r>
              <a:rPr lang="en-US" sz="1100" i="1" dirty="0">
                <a:solidFill>
                  <a:srgbClr val="222222"/>
                </a:solidFill>
              </a:rPr>
              <a:t>IEEE Robotics and Automation Letters</a:t>
            </a:r>
            <a:r>
              <a:rPr lang="en-US" sz="1100" dirty="0">
                <a:solidFill>
                  <a:srgbClr val="222222"/>
                </a:solidFill>
              </a:rPr>
              <a:t> 5.2 (2020): 2832-2839.</a:t>
            </a:r>
          </a:p>
        </p:txBody>
      </p:sp>
      <p:cxnSp>
        <p:nvCxnSpPr>
          <p:cNvPr id="21" name="Straight Connector 20">
            <a:extLst>
              <a:ext uri="{FF2B5EF4-FFF2-40B4-BE49-F238E27FC236}">
                <a16:creationId xmlns:a16="http://schemas.microsoft.com/office/drawing/2014/main" id="{AB406B64-ED4D-4CF3-BD6C-1EFD70AC99B6}"/>
              </a:ext>
            </a:extLst>
          </p:cNvPr>
          <p:cNvCxnSpPr/>
          <p:nvPr/>
        </p:nvCxnSpPr>
        <p:spPr>
          <a:xfrm>
            <a:off x="247641" y="6022521"/>
            <a:ext cx="8648718" cy="0"/>
          </a:xfrm>
          <a:prstGeom prst="line">
            <a:avLst/>
          </a:prstGeom>
          <a:ln w="38100">
            <a:solidFill>
              <a:srgbClr val="861F4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B107055-305B-4C62-92D3-5BD6A1439598}"/>
              </a:ext>
            </a:extLst>
          </p:cNvPr>
          <p:cNvSpPr/>
          <p:nvPr/>
        </p:nvSpPr>
        <p:spPr>
          <a:xfrm>
            <a:off x="245744" y="6052556"/>
            <a:ext cx="8750210" cy="430887"/>
          </a:xfrm>
          <a:prstGeom prst="rect">
            <a:avLst/>
          </a:prstGeom>
        </p:spPr>
        <p:txBody>
          <a:bodyPr wrap="square">
            <a:spAutoFit/>
          </a:bodyPr>
          <a:lstStyle/>
          <a:p>
            <a:pPr lvl="0"/>
            <a:r>
              <a:rPr lang="en-US" sz="1100" dirty="0">
                <a:solidFill>
                  <a:srgbClr val="222222"/>
                </a:solidFill>
              </a:rPr>
              <a:t>[1]    </a:t>
            </a:r>
            <a:r>
              <a:rPr lang="en-US" sz="1100" dirty="0">
                <a:solidFill>
                  <a:prstClr val="black"/>
                </a:solidFill>
              </a:rPr>
              <a:t>Nguyen-</a:t>
            </a:r>
            <a:r>
              <a:rPr lang="en-US" sz="1100" dirty="0" err="1">
                <a:solidFill>
                  <a:prstClr val="black"/>
                </a:solidFill>
              </a:rPr>
              <a:t>Tuong</a:t>
            </a:r>
            <a:r>
              <a:rPr lang="en-US" sz="1100" dirty="0">
                <a:solidFill>
                  <a:prstClr val="black"/>
                </a:solidFill>
              </a:rPr>
              <a:t>, </a:t>
            </a:r>
            <a:r>
              <a:rPr lang="en-US" sz="1100" dirty="0" err="1">
                <a:solidFill>
                  <a:prstClr val="black"/>
                </a:solidFill>
              </a:rPr>
              <a:t>Duy</a:t>
            </a:r>
            <a:r>
              <a:rPr lang="en-US" sz="1100" dirty="0">
                <a:solidFill>
                  <a:prstClr val="black"/>
                </a:solidFill>
              </a:rPr>
              <a:t>, Matthias Seeger, and Jan Peters. "</a:t>
            </a:r>
            <a:r>
              <a:rPr lang="en-US" sz="1100" b="1" dirty="0">
                <a:solidFill>
                  <a:prstClr val="black"/>
                </a:solidFill>
              </a:rPr>
              <a:t>Model learning with local gaussian process regression.</a:t>
            </a:r>
            <a:r>
              <a:rPr lang="en-US" sz="1100" dirty="0">
                <a:solidFill>
                  <a:prstClr val="black"/>
                </a:solidFill>
              </a:rPr>
              <a:t>" </a:t>
            </a:r>
            <a:r>
              <a:rPr lang="en-US" sz="1100" i="1" dirty="0">
                <a:solidFill>
                  <a:prstClr val="black"/>
                </a:solidFill>
              </a:rPr>
              <a:t>Advanced Robotics</a:t>
            </a:r>
            <a:r>
              <a:rPr lang="en-US" sz="1100" dirty="0">
                <a:solidFill>
                  <a:prstClr val="black"/>
                </a:solidFill>
              </a:rPr>
              <a:t> 23.15 (2009): 2015-2034.</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21DFB81-EA83-44BA-95B2-5CF5DB4D8E48}"/>
                  </a:ext>
                </a:extLst>
              </p:cNvPr>
              <p:cNvSpPr txBox="1"/>
              <p:nvPr/>
            </p:nvSpPr>
            <p:spPr>
              <a:xfrm>
                <a:off x="272140" y="4244863"/>
                <a:ext cx="8599711" cy="1569660"/>
              </a:xfrm>
              <a:prstGeom prst="rect">
                <a:avLst/>
              </a:prstGeom>
              <a:noFill/>
            </p:spPr>
            <p:txBody>
              <a:bodyPr wrap="square" rtlCol="0">
                <a:spAutoFit/>
              </a:bodyPr>
              <a:lstStyle/>
              <a:p>
                <a:r>
                  <a:rPr lang="en-US" sz="1600" b="1" dirty="0">
                    <a:solidFill>
                      <a:srgbClr val="861F41"/>
                    </a:solidFill>
                  </a:rPr>
                  <a:t>Proposed method</a:t>
                </a:r>
              </a:p>
              <a:p>
                <a:pPr marL="342900" indent="-342900">
                  <a:buFont typeface="Arial" panose="020B0604020202020204" pitchFamily="34" charset="0"/>
                  <a:buChar char="•"/>
                </a:pPr>
                <a:r>
                  <a:rPr lang="en-US" sz="1600" dirty="0"/>
                  <a:t>Similarity made precise with </a:t>
                </a:r>
                <a:r>
                  <a:rPr lang="en-US" sz="1600" b="1" dirty="0"/>
                  <a:t>Wasserstein metric</a:t>
                </a:r>
                <a:r>
                  <a:rPr lang="en-US" sz="1600" dirty="0"/>
                  <a:t>; reflects underlying distribution</a:t>
                </a:r>
              </a:p>
              <a:p>
                <a:pPr marL="800100" lvl="1" indent="-342900">
                  <a:buFont typeface="Arial" panose="020B0604020202020204" pitchFamily="34" charset="0"/>
                  <a:buChar char="•"/>
                </a:pPr>
                <a:r>
                  <a:rPr lang="en-US" sz="1600" dirty="0"/>
                  <a:t>Leads to </a:t>
                </a:r>
                <a:r>
                  <a:rPr lang="en-US" sz="1600" b="1" dirty="0">
                    <a:solidFill>
                      <a:srgbClr val="00B050"/>
                    </a:solidFill>
                  </a:rPr>
                  <a:t>fewer models</a:t>
                </a:r>
              </a:p>
              <a:p>
                <a:pPr marL="800100" lvl="1" indent="-342900">
                  <a:buFont typeface="Arial" panose="020B0604020202020204" pitchFamily="34" charset="0"/>
                  <a:buChar char="•"/>
                </a:pPr>
                <a:r>
                  <a:rPr lang="en-US" sz="1600" dirty="0"/>
                  <a:t>Each model contains homogenous (in distribution) data</a:t>
                </a:r>
                <a14:m>
                  <m:oMath xmlns:m="http://schemas.openxmlformats.org/officeDocument/2006/math">
                    <m:r>
                      <a:rPr lang="en-US" sz="1600" b="0" i="0" smtClean="0">
                        <a:latin typeface="Cambria Math" panose="02040503050406030204" pitchFamily="18" charset="0"/>
                      </a:rPr>
                      <m:t> </m:t>
                    </m:r>
                    <m:r>
                      <a:rPr lang="en-US" sz="1600" b="0" i="1" smtClean="0">
                        <a:latin typeface="Cambria Math" panose="02040503050406030204" pitchFamily="18" charset="0"/>
                      </a:rPr>
                      <m:t>⇒</m:t>
                    </m:r>
                  </m:oMath>
                </a14:m>
                <a:r>
                  <a:rPr lang="en-US" sz="1600" dirty="0"/>
                  <a:t> </a:t>
                </a:r>
                <a:r>
                  <a:rPr lang="en-US" sz="1600" b="1" dirty="0">
                    <a:solidFill>
                      <a:srgbClr val="00B050"/>
                    </a:solidFill>
                  </a:rPr>
                  <a:t>more accurate models</a:t>
                </a:r>
                <a:r>
                  <a:rPr lang="en-US" sz="1600" dirty="0"/>
                  <a:t> </a:t>
                </a:r>
              </a:p>
              <a:p>
                <a:pPr marL="342900" indent="-342900">
                  <a:buFont typeface="Arial" panose="020B0604020202020204" pitchFamily="34" charset="0"/>
                  <a:buChar char="•"/>
                </a:pPr>
                <a:r>
                  <a:rPr lang="en-US" sz="1600" dirty="0"/>
                  <a:t>Net prediction is the </a:t>
                </a:r>
                <a:r>
                  <a:rPr lang="en-US" sz="1600" b="1" dirty="0"/>
                  <a:t>prediction of the nearest existing model</a:t>
                </a:r>
              </a:p>
              <a:p>
                <a:pPr marL="800100" lvl="1" indent="-342900">
                  <a:buFont typeface="Arial" panose="020B0604020202020204" pitchFamily="34" charset="0"/>
                  <a:buChar char="•"/>
                </a:pPr>
                <a:r>
                  <a:rPr lang="en-US" sz="1600" dirty="0"/>
                  <a:t>Preserve non-stationarity</a:t>
                </a:r>
              </a:p>
            </p:txBody>
          </p:sp>
        </mc:Choice>
        <mc:Fallback>
          <p:sp>
            <p:nvSpPr>
              <p:cNvPr id="25" name="TextBox 24">
                <a:extLst>
                  <a:ext uri="{FF2B5EF4-FFF2-40B4-BE49-F238E27FC236}">
                    <a16:creationId xmlns:a16="http://schemas.microsoft.com/office/drawing/2014/main" id="{521DFB81-EA83-44BA-95B2-5CF5DB4D8E48}"/>
                  </a:ext>
                </a:extLst>
              </p:cNvPr>
              <p:cNvSpPr txBox="1">
                <a:spLocks noRot="1" noChangeAspect="1" noMove="1" noResize="1" noEditPoints="1" noAdjustHandles="1" noChangeArrowheads="1" noChangeShapeType="1" noTextEdit="1"/>
              </p:cNvSpPr>
              <p:nvPr/>
            </p:nvSpPr>
            <p:spPr>
              <a:xfrm>
                <a:off x="272140" y="4244863"/>
                <a:ext cx="8599711" cy="1569660"/>
              </a:xfrm>
              <a:prstGeom prst="rect">
                <a:avLst/>
              </a:prstGeom>
              <a:blipFill>
                <a:blip r:embed="rId9"/>
                <a:stretch>
                  <a:fillRect l="-426" t="-1163" b="-3876"/>
                </a:stretch>
              </a:blipFill>
            </p:spPr>
            <p:txBody>
              <a:bodyPr/>
              <a:lstStyle/>
              <a:p>
                <a:r>
                  <a:rPr lang="en-US">
                    <a:noFill/>
                  </a:rPr>
                  <a:t> </a:t>
                </a:r>
              </a:p>
            </p:txBody>
          </p:sp>
        </mc:Fallback>
      </mc:AlternateContent>
    </p:spTree>
    <p:extLst>
      <p:ext uri="{BB962C8B-B14F-4D97-AF65-F5344CB8AC3E}">
        <p14:creationId xmlns:p14="http://schemas.microsoft.com/office/powerpoint/2010/main" val="14871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20"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Recording 4">
            <a:hlinkClick r:id="" action="ppaction://media"/>
            <a:extLst>
              <a:ext uri="{FF2B5EF4-FFF2-40B4-BE49-F238E27FC236}">
                <a16:creationId xmlns:a16="http://schemas.microsoft.com/office/drawing/2014/main" id="{DB7F9FD8-08CD-402A-847B-2E33616E9591}"/>
              </a:ext>
            </a:extLst>
          </p:cNvPr>
          <p:cNvPicPr>
            <a:picLocks noGrp="1" noChangeAspect="1"/>
          </p:cNvPicPr>
          <p:nvPr>
            <p:ph idx="1"/>
            <a:videoFile r:link="rId1"/>
            <p:extLst>
              <p:ext uri="{DAA4B4D4-6D71-4841-9C94-3DE7FCFB9230}">
                <p14:media xmlns:p14="http://schemas.microsoft.com/office/powerpoint/2010/main" r:embed="rId2">
                  <p14:trim st="3456" end="1832.5"/>
                </p14:media>
              </p:ext>
            </p:extLst>
          </p:nvPr>
        </p:nvPicPr>
        <p:blipFill>
          <a:blip r:embed="rId6"/>
          <a:stretch>
            <a:fillRect/>
          </a:stretch>
        </p:blipFill>
        <p:spPr>
          <a:xfrm>
            <a:off x="2817987" y="4472703"/>
            <a:ext cx="5943600" cy="1288497"/>
          </a:xfrm>
          <a:ln w="12700">
            <a:solidFill>
              <a:schemeClr val="tx1"/>
            </a:solidFill>
          </a:ln>
        </p:spPr>
      </p:pic>
      <p:sp>
        <p:nvSpPr>
          <p:cNvPr id="3" name="Slide Number Placeholder 2">
            <a:extLst>
              <a:ext uri="{FF2B5EF4-FFF2-40B4-BE49-F238E27FC236}">
                <a16:creationId xmlns:a16="http://schemas.microsoft.com/office/drawing/2014/main" id="{1C6CE400-F14D-4F5F-88A1-2556CF7EEB92}"/>
              </a:ext>
            </a:extLst>
          </p:cNvPr>
          <p:cNvSpPr>
            <a:spLocks noGrp="1"/>
          </p:cNvSpPr>
          <p:nvPr>
            <p:ph type="sldNum" sz="quarter" idx="12"/>
          </p:nvPr>
        </p:nvSpPr>
        <p:spPr/>
        <p:txBody>
          <a:bodyPr/>
          <a:lstStyle/>
          <a:p>
            <a:fld id="{79594775-E805-4D8E-9D5C-E5C448963575}" type="slidenum">
              <a:rPr lang="en-US" smtClean="0">
                <a:solidFill>
                  <a:prstClr val="black">
                    <a:tint val="75000"/>
                  </a:prstClr>
                </a:solidFill>
              </a:rPr>
              <a:pPr/>
              <a:t>3</a:t>
            </a:fld>
            <a:endParaRPr lang="en-US" dirty="0">
              <a:solidFill>
                <a:prstClr val="black">
                  <a:tint val="75000"/>
                </a:prstClr>
              </a:solidFill>
            </a:endParaRPr>
          </a:p>
        </p:txBody>
      </p:sp>
      <p:sp>
        <p:nvSpPr>
          <p:cNvPr id="4" name="Title 3">
            <a:extLst>
              <a:ext uri="{FF2B5EF4-FFF2-40B4-BE49-F238E27FC236}">
                <a16:creationId xmlns:a16="http://schemas.microsoft.com/office/drawing/2014/main" id="{23AE651F-3E79-4B34-847D-442A66F367A5}"/>
              </a:ext>
            </a:extLst>
          </p:cNvPr>
          <p:cNvSpPr>
            <a:spLocks noGrp="1"/>
          </p:cNvSpPr>
          <p:nvPr>
            <p:ph type="title"/>
          </p:nvPr>
        </p:nvSpPr>
        <p:spPr>
          <a:xfrm>
            <a:off x="1261461" y="351528"/>
            <a:ext cx="6262695" cy="519063"/>
          </a:xfrm>
        </p:spPr>
        <p:txBody>
          <a:bodyPr/>
          <a:lstStyle/>
          <a:p>
            <a:r>
              <a:rPr lang="en-US" sz="2200" b="1" dirty="0"/>
              <a:t>Wasserstein-Splitting Gaussian Process Regression</a:t>
            </a:r>
          </a:p>
        </p:txBody>
      </p:sp>
      <p:pic>
        <p:nvPicPr>
          <p:cNvPr id="9" name="Picture 8">
            <a:extLst>
              <a:ext uri="{FF2B5EF4-FFF2-40B4-BE49-F238E27FC236}">
                <a16:creationId xmlns:a16="http://schemas.microsoft.com/office/drawing/2014/main" id="{DE4B1B46-AFA2-4320-9755-A6093F8686C6}"/>
              </a:ext>
            </a:extLst>
          </p:cNvPr>
          <p:cNvPicPr>
            <a:picLocks noChangeAspect="1"/>
          </p:cNvPicPr>
          <p:nvPr/>
        </p:nvPicPr>
        <p:blipFill>
          <a:blip r:embed="rId7"/>
          <a:stretch>
            <a:fillRect/>
          </a:stretch>
        </p:blipFill>
        <p:spPr>
          <a:xfrm>
            <a:off x="2817987" y="1236087"/>
            <a:ext cx="5943600" cy="1309396"/>
          </a:xfrm>
          <a:prstGeom prst="rect">
            <a:avLst/>
          </a:prstGeom>
          <a:ln w="19050">
            <a:solidFill>
              <a:schemeClr val="tx1"/>
            </a:solidFill>
          </a:ln>
        </p:spPr>
      </p:pic>
      <p:pic>
        <p:nvPicPr>
          <p:cNvPr id="10" name="Screen Recording 9">
            <a:hlinkClick r:id="" action="ppaction://media"/>
            <a:extLst>
              <a:ext uri="{FF2B5EF4-FFF2-40B4-BE49-F238E27FC236}">
                <a16:creationId xmlns:a16="http://schemas.microsoft.com/office/drawing/2014/main" id="{455074A6-2BBE-41A6-9BFA-AF78C925D41C}"/>
              </a:ext>
            </a:extLst>
          </p:cNvPr>
          <p:cNvPicPr>
            <a:picLocks noChangeAspect="1"/>
          </p:cNvPicPr>
          <p:nvPr>
            <a:videoFile r:link="rId1"/>
            <p:extLst>
              <p:ext uri="{DAA4B4D4-6D71-4841-9C94-3DE7FCFB9230}">
                <p14:media xmlns:p14="http://schemas.microsoft.com/office/powerpoint/2010/main" r:embed="rId3">
                  <p14:trim st="2513" end="2032.5306"/>
                </p14:media>
              </p:ext>
            </p:extLst>
          </p:nvPr>
        </p:nvPicPr>
        <p:blipFill>
          <a:blip r:embed="rId8"/>
          <a:stretch>
            <a:fillRect/>
          </a:stretch>
        </p:blipFill>
        <p:spPr>
          <a:xfrm>
            <a:off x="2818934" y="2812652"/>
            <a:ext cx="5943600" cy="1288812"/>
          </a:xfrm>
          <a:prstGeom prst="rect">
            <a:avLst/>
          </a:prstGeom>
          <a:ln w="12700">
            <a:solidFill>
              <a:schemeClr val="tx1"/>
            </a:solidFill>
          </a:ln>
        </p:spPr>
      </p:pic>
      <p:sp>
        <p:nvSpPr>
          <p:cNvPr id="11" name="TextBox 10">
            <a:extLst>
              <a:ext uri="{FF2B5EF4-FFF2-40B4-BE49-F238E27FC236}">
                <a16:creationId xmlns:a16="http://schemas.microsoft.com/office/drawing/2014/main" id="{EE55EFEF-9D53-4D87-A4E6-709EFDE874D7}"/>
              </a:ext>
            </a:extLst>
          </p:cNvPr>
          <p:cNvSpPr txBox="1"/>
          <p:nvPr/>
        </p:nvSpPr>
        <p:spPr>
          <a:xfrm>
            <a:off x="7917921" y="2171990"/>
            <a:ext cx="812030" cy="338554"/>
          </a:xfrm>
          <a:prstGeom prst="rect">
            <a:avLst/>
          </a:prstGeom>
          <a:solidFill>
            <a:schemeClr val="bg2"/>
          </a:solidFill>
          <a:ln>
            <a:solidFill>
              <a:schemeClr val="tx1"/>
            </a:solidFill>
          </a:ln>
        </p:spPr>
        <p:txBody>
          <a:bodyPr wrap="square" rtlCol="0">
            <a:spAutoFit/>
          </a:bodyPr>
          <a:lstStyle/>
          <a:p>
            <a:pPr algn="r"/>
            <a:r>
              <a:rPr lang="en-US" sz="800" dirty="0"/>
              <a:t>Training data 1</a:t>
            </a:r>
          </a:p>
          <a:p>
            <a:pPr algn="r"/>
            <a:r>
              <a:rPr lang="en-US" sz="800" dirty="0"/>
              <a:t>Training data 2</a:t>
            </a:r>
          </a:p>
        </p:txBody>
      </p:sp>
      <p:sp>
        <p:nvSpPr>
          <p:cNvPr id="12" name="Oval 11">
            <a:extLst>
              <a:ext uri="{FF2B5EF4-FFF2-40B4-BE49-F238E27FC236}">
                <a16:creationId xmlns:a16="http://schemas.microsoft.com/office/drawing/2014/main" id="{88C6D91C-2C04-43DA-8B2F-EC76B614A6A4}"/>
              </a:ext>
            </a:extLst>
          </p:cNvPr>
          <p:cNvSpPr/>
          <p:nvPr/>
        </p:nvSpPr>
        <p:spPr>
          <a:xfrm>
            <a:off x="7954853" y="2389953"/>
            <a:ext cx="45720" cy="4572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C73E14-AC73-4255-9B7B-030656C70A06}"/>
              </a:ext>
            </a:extLst>
          </p:cNvPr>
          <p:cNvSpPr/>
          <p:nvPr/>
        </p:nvSpPr>
        <p:spPr>
          <a:xfrm>
            <a:off x="7957324" y="2259384"/>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2E383A-797C-4F8A-916F-A4C7A17564A3}"/>
              </a:ext>
            </a:extLst>
          </p:cNvPr>
          <p:cNvSpPr txBox="1"/>
          <p:nvPr/>
        </p:nvSpPr>
        <p:spPr>
          <a:xfrm>
            <a:off x="6869475" y="3589981"/>
            <a:ext cx="1850781" cy="461665"/>
          </a:xfrm>
          <a:prstGeom prst="rect">
            <a:avLst/>
          </a:prstGeom>
          <a:solidFill>
            <a:schemeClr val="bg2"/>
          </a:solidFill>
          <a:ln>
            <a:solidFill>
              <a:schemeClr val="tx1"/>
            </a:solidFill>
          </a:ln>
        </p:spPr>
        <p:txBody>
          <a:bodyPr wrap="square" rtlCol="0">
            <a:spAutoFit/>
          </a:bodyPr>
          <a:lstStyle/>
          <a:p>
            <a:pPr algn="r"/>
            <a:r>
              <a:rPr lang="en-US" sz="800" dirty="0"/>
              <a:t>Underlying function</a:t>
            </a:r>
          </a:p>
          <a:p>
            <a:pPr algn="r"/>
            <a:r>
              <a:rPr lang="en-US" sz="800" dirty="0"/>
              <a:t>Model pseudo-points</a:t>
            </a:r>
          </a:p>
          <a:p>
            <a:pPr algn="r"/>
            <a:r>
              <a:rPr lang="en-US" sz="800" dirty="0"/>
              <a:t>Model centers</a:t>
            </a:r>
          </a:p>
        </p:txBody>
      </p:sp>
      <p:sp>
        <p:nvSpPr>
          <p:cNvPr id="15" name="Oval 14">
            <a:extLst>
              <a:ext uri="{FF2B5EF4-FFF2-40B4-BE49-F238E27FC236}">
                <a16:creationId xmlns:a16="http://schemas.microsoft.com/office/drawing/2014/main" id="{A919720E-3489-49C9-A2F2-3C0C54AE4530}"/>
              </a:ext>
            </a:extLst>
          </p:cNvPr>
          <p:cNvSpPr/>
          <p:nvPr/>
        </p:nvSpPr>
        <p:spPr>
          <a:xfrm>
            <a:off x="7672444" y="3795585"/>
            <a:ext cx="45720" cy="45720"/>
          </a:xfrm>
          <a:prstGeom prst="ellipse">
            <a:avLst/>
          </a:prstGeom>
          <a:solidFill>
            <a:srgbClr val="FF00AA"/>
          </a:solidFill>
          <a:ln>
            <a:solidFill>
              <a:srgbClr val="FF0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D65F60-D0A6-4A29-AD45-61D7F1D58050}"/>
              </a:ext>
            </a:extLst>
          </p:cNvPr>
          <p:cNvSpPr/>
          <p:nvPr/>
        </p:nvSpPr>
        <p:spPr>
          <a:xfrm>
            <a:off x="7577311" y="3795585"/>
            <a:ext cx="45720" cy="45720"/>
          </a:xfrm>
          <a:prstGeom prst="ellipse">
            <a:avLst/>
          </a:prstGeom>
          <a:solidFill>
            <a:srgbClr val="AA00FF"/>
          </a:solidFill>
          <a:ln>
            <a:solidFill>
              <a:srgbClr val="AA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3FAD355-DCED-4940-AFB8-5A8850A150CB}"/>
              </a:ext>
            </a:extLst>
          </p:cNvPr>
          <p:cNvSpPr/>
          <p:nvPr/>
        </p:nvSpPr>
        <p:spPr>
          <a:xfrm flipV="1">
            <a:off x="7675621" y="3921878"/>
            <a:ext cx="45720" cy="45720"/>
          </a:xfrm>
          <a:prstGeom prst="triangle">
            <a:avLst/>
          </a:prstGeom>
          <a:solidFill>
            <a:srgbClr val="FF00AA"/>
          </a:solidFill>
          <a:ln>
            <a:solidFill>
              <a:srgbClr val="FF0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858B6E4-696E-4B94-AFCE-F84CC59D9FDD}"/>
              </a:ext>
            </a:extLst>
          </p:cNvPr>
          <p:cNvCxnSpPr/>
          <p:nvPr/>
        </p:nvCxnSpPr>
        <p:spPr>
          <a:xfrm>
            <a:off x="6925422" y="3690039"/>
            <a:ext cx="8229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4A2E606-1AAB-4C9C-8B03-AFEA744C0808}"/>
              </a:ext>
            </a:extLst>
          </p:cNvPr>
          <p:cNvSpPr/>
          <p:nvPr/>
        </p:nvSpPr>
        <p:spPr>
          <a:xfrm>
            <a:off x="7470909" y="3795585"/>
            <a:ext cx="45720" cy="4572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5C21736-7C12-4C4C-AECF-FD5F9D34D0D5}"/>
              </a:ext>
            </a:extLst>
          </p:cNvPr>
          <p:cNvSpPr/>
          <p:nvPr/>
        </p:nvSpPr>
        <p:spPr>
          <a:xfrm>
            <a:off x="7366413" y="3795585"/>
            <a:ext cx="45720" cy="45720"/>
          </a:xfrm>
          <a:prstGeom prst="ellipse">
            <a:avLst/>
          </a:prstGeom>
          <a:solidFill>
            <a:srgbClr val="00AAFF"/>
          </a:solidFill>
          <a:ln>
            <a:solidFill>
              <a:srgbClr val="00A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C7FC9F-5AA9-47F1-A73B-88E560D15281}"/>
              </a:ext>
            </a:extLst>
          </p:cNvPr>
          <p:cNvSpPr/>
          <p:nvPr/>
        </p:nvSpPr>
        <p:spPr>
          <a:xfrm>
            <a:off x="7268702" y="3794423"/>
            <a:ext cx="45720" cy="45720"/>
          </a:xfrm>
          <a:prstGeom prst="ellipse">
            <a:avLst/>
          </a:prstGeom>
          <a:solidFill>
            <a:srgbClr val="00FFAA"/>
          </a:solidFill>
          <a:ln>
            <a:solidFill>
              <a:srgbClr val="00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81A7CD0-6538-4E2C-9F4C-79300B72566A}"/>
              </a:ext>
            </a:extLst>
          </p:cNvPr>
          <p:cNvSpPr/>
          <p:nvPr/>
        </p:nvSpPr>
        <p:spPr>
          <a:xfrm>
            <a:off x="7094494" y="3795585"/>
            <a:ext cx="45720" cy="45720"/>
          </a:xfrm>
          <a:prstGeom prst="ellipse">
            <a:avLst/>
          </a:prstGeom>
          <a:solidFill>
            <a:srgbClr val="AAFF00"/>
          </a:solidFill>
          <a:ln>
            <a:solidFill>
              <a:srgbClr val="AA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C477173-C9E1-4685-84F3-3D7E8470EBD0}"/>
              </a:ext>
            </a:extLst>
          </p:cNvPr>
          <p:cNvSpPr/>
          <p:nvPr/>
        </p:nvSpPr>
        <p:spPr>
          <a:xfrm>
            <a:off x="7017965" y="3794423"/>
            <a:ext cx="45720" cy="45720"/>
          </a:xfrm>
          <a:prstGeom prst="ellipse">
            <a:avLst/>
          </a:prstGeom>
          <a:solidFill>
            <a:srgbClr val="FFAA00"/>
          </a:solidFill>
          <a:ln>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1BA4E75-32C8-48D6-8810-42C100E1420F}"/>
              </a:ext>
            </a:extLst>
          </p:cNvPr>
          <p:cNvSpPr/>
          <p:nvPr/>
        </p:nvSpPr>
        <p:spPr>
          <a:xfrm>
            <a:off x="6928247" y="3794423"/>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8C9D9847-EF96-4F47-9E39-DB3405240BDC}"/>
              </a:ext>
            </a:extLst>
          </p:cNvPr>
          <p:cNvSpPr/>
          <p:nvPr/>
        </p:nvSpPr>
        <p:spPr>
          <a:xfrm flipV="1">
            <a:off x="7572122" y="3921195"/>
            <a:ext cx="45720" cy="45720"/>
          </a:xfrm>
          <a:prstGeom prst="triangle">
            <a:avLst/>
          </a:prstGeom>
          <a:solidFill>
            <a:srgbClr val="AA00FF"/>
          </a:solidFill>
          <a:ln>
            <a:solidFill>
              <a:srgbClr val="AA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77C42E22-05C2-489C-BB75-41AED9CE5856}"/>
              </a:ext>
            </a:extLst>
          </p:cNvPr>
          <p:cNvSpPr/>
          <p:nvPr/>
        </p:nvSpPr>
        <p:spPr>
          <a:xfrm flipV="1">
            <a:off x="7468084" y="3921195"/>
            <a:ext cx="45720" cy="4572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2615D50F-261C-4EA4-983E-2AECD4753992}"/>
              </a:ext>
            </a:extLst>
          </p:cNvPr>
          <p:cNvSpPr/>
          <p:nvPr/>
        </p:nvSpPr>
        <p:spPr>
          <a:xfrm flipV="1">
            <a:off x="7364995" y="3921195"/>
            <a:ext cx="45720" cy="45720"/>
          </a:xfrm>
          <a:prstGeom prst="triangle">
            <a:avLst/>
          </a:prstGeom>
          <a:solidFill>
            <a:srgbClr val="00AAFF"/>
          </a:solidFill>
          <a:ln>
            <a:solidFill>
              <a:srgbClr val="00A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19520DE-B980-4B28-8445-CFE7A17D7FB6}"/>
              </a:ext>
            </a:extLst>
          </p:cNvPr>
          <p:cNvSpPr/>
          <p:nvPr/>
        </p:nvSpPr>
        <p:spPr>
          <a:xfrm flipV="1">
            <a:off x="7167963" y="3921195"/>
            <a:ext cx="45720" cy="45720"/>
          </a:xfrm>
          <a:prstGeom prst="triangle">
            <a:avLst/>
          </a:prstGeom>
          <a:solidFill>
            <a:srgbClr val="30FE30"/>
          </a:solidFill>
          <a:ln>
            <a:solidFill>
              <a:srgbClr val="30F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199AD02C-C5DB-4D21-B5AD-55B03EEB3410}"/>
              </a:ext>
            </a:extLst>
          </p:cNvPr>
          <p:cNvSpPr/>
          <p:nvPr/>
        </p:nvSpPr>
        <p:spPr>
          <a:xfrm flipV="1">
            <a:off x="7092909" y="3921195"/>
            <a:ext cx="45720" cy="45720"/>
          </a:xfrm>
          <a:prstGeom prst="triangle">
            <a:avLst/>
          </a:prstGeom>
          <a:solidFill>
            <a:srgbClr val="AAFF00"/>
          </a:solidFill>
          <a:ln>
            <a:solidFill>
              <a:srgbClr val="AA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A50499B-2193-4B5F-B321-52D479F5F760}"/>
              </a:ext>
            </a:extLst>
          </p:cNvPr>
          <p:cNvSpPr/>
          <p:nvPr/>
        </p:nvSpPr>
        <p:spPr>
          <a:xfrm flipV="1">
            <a:off x="7011731" y="3921195"/>
            <a:ext cx="45720" cy="45720"/>
          </a:xfrm>
          <a:prstGeom prst="triangle">
            <a:avLst/>
          </a:prstGeom>
          <a:solidFill>
            <a:srgbClr val="FFAA00"/>
          </a:solidFill>
          <a:ln>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678D26A5-D151-4B71-B1ED-D28227C96263}"/>
              </a:ext>
            </a:extLst>
          </p:cNvPr>
          <p:cNvSpPr/>
          <p:nvPr/>
        </p:nvSpPr>
        <p:spPr>
          <a:xfrm flipV="1">
            <a:off x="6925422" y="3921195"/>
            <a:ext cx="45720" cy="457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58378624-4BA0-4923-BBB6-7AB83EBEFCEB}"/>
              </a:ext>
            </a:extLst>
          </p:cNvPr>
          <p:cNvSpPr/>
          <p:nvPr/>
        </p:nvSpPr>
        <p:spPr>
          <a:xfrm flipV="1">
            <a:off x="7265877" y="3921195"/>
            <a:ext cx="45720" cy="45720"/>
          </a:xfrm>
          <a:prstGeom prst="triangle">
            <a:avLst/>
          </a:prstGeom>
          <a:solidFill>
            <a:srgbClr val="00FFAA"/>
          </a:solidFill>
          <a:ln>
            <a:solidFill>
              <a:srgbClr val="00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D7D91CC-7CAF-4978-98E9-EE949747A507}"/>
              </a:ext>
            </a:extLst>
          </p:cNvPr>
          <p:cNvSpPr/>
          <p:nvPr/>
        </p:nvSpPr>
        <p:spPr>
          <a:xfrm>
            <a:off x="7169781" y="3794423"/>
            <a:ext cx="45720" cy="45720"/>
          </a:xfrm>
          <a:prstGeom prst="ellipse">
            <a:avLst/>
          </a:prstGeom>
          <a:solidFill>
            <a:srgbClr val="30FE30"/>
          </a:solidFill>
          <a:ln>
            <a:solidFill>
              <a:srgbClr val="30F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87A88B7-58FD-47B3-9D1B-9927C822BD03}"/>
              </a:ext>
            </a:extLst>
          </p:cNvPr>
          <p:cNvSpPr txBox="1"/>
          <p:nvPr/>
        </p:nvSpPr>
        <p:spPr>
          <a:xfrm>
            <a:off x="7553015" y="5377974"/>
            <a:ext cx="1186126" cy="338554"/>
          </a:xfrm>
          <a:prstGeom prst="rect">
            <a:avLst/>
          </a:prstGeom>
          <a:solidFill>
            <a:schemeClr val="bg2"/>
          </a:solidFill>
          <a:ln>
            <a:solidFill>
              <a:schemeClr val="tx1"/>
            </a:solidFill>
          </a:ln>
        </p:spPr>
        <p:txBody>
          <a:bodyPr wrap="square" rtlCol="0">
            <a:spAutoFit/>
          </a:bodyPr>
          <a:lstStyle/>
          <a:p>
            <a:pPr algn="r"/>
            <a:r>
              <a:rPr lang="en-US" sz="800" dirty="0"/>
              <a:t>Underlying function</a:t>
            </a:r>
          </a:p>
          <a:p>
            <a:pPr algn="r"/>
            <a:r>
              <a:rPr lang="en-US" sz="800" dirty="0"/>
              <a:t>Model pseudo-points</a:t>
            </a:r>
          </a:p>
        </p:txBody>
      </p:sp>
      <p:cxnSp>
        <p:nvCxnSpPr>
          <p:cNvPr id="35" name="Straight Connector 34">
            <a:extLst>
              <a:ext uri="{FF2B5EF4-FFF2-40B4-BE49-F238E27FC236}">
                <a16:creationId xmlns:a16="http://schemas.microsoft.com/office/drawing/2014/main" id="{71A13114-2211-413C-A533-863CFF399942}"/>
              </a:ext>
            </a:extLst>
          </p:cNvPr>
          <p:cNvCxnSpPr/>
          <p:nvPr/>
        </p:nvCxnSpPr>
        <p:spPr>
          <a:xfrm>
            <a:off x="7594890" y="5479639"/>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4B6D391E-8B51-4A77-B5DA-BF416FC512A1}"/>
              </a:ext>
            </a:extLst>
          </p:cNvPr>
          <p:cNvSpPr/>
          <p:nvPr/>
        </p:nvSpPr>
        <p:spPr>
          <a:xfrm>
            <a:off x="7685603" y="5581305"/>
            <a:ext cx="45720" cy="4572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35951D3-014B-47D2-80F4-449430FABFBD}"/>
              </a:ext>
            </a:extLst>
          </p:cNvPr>
          <p:cNvSpPr/>
          <p:nvPr/>
        </p:nvSpPr>
        <p:spPr>
          <a:xfrm>
            <a:off x="7595885" y="5581305"/>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DF3834F-F71B-4053-9386-24C2A4E9A843}"/>
                  </a:ext>
                </a:extLst>
              </p:cNvPr>
              <p:cNvSpPr txBox="1"/>
              <p:nvPr/>
            </p:nvSpPr>
            <p:spPr>
              <a:xfrm>
                <a:off x="245744" y="1158074"/>
                <a:ext cx="2578887" cy="1077218"/>
              </a:xfrm>
              <a:prstGeom prst="rect">
                <a:avLst/>
              </a:prstGeom>
              <a:noFill/>
            </p:spPr>
            <p:txBody>
              <a:bodyPr wrap="square" rtlCol="0">
                <a:spAutoFit/>
              </a:bodyPr>
              <a:lstStyle/>
              <a:p>
                <a:r>
                  <a:rPr lang="en-US" sz="1600" b="1" dirty="0">
                    <a:solidFill>
                      <a:srgbClr val="861F41"/>
                    </a:solidFill>
                  </a:rPr>
                  <a:t>Motivating example</a:t>
                </a:r>
              </a:p>
              <a:p>
                <a:pPr marL="285750" indent="-285750">
                  <a:buFont typeface="Arial" panose="020B0604020202020204" pitchFamily="34" charset="0"/>
                  <a:buChar char="•"/>
                </a:pPr>
                <a:r>
                  <a:rPr lang="en-US" sz="1600" dirty="0"/>
                  <a:t>Underlying spatial field </a:t>
                </a:r>
                <a14:m>
                  <m:oMath xmlns:m="http://schemas.openxmlformats.org/officeDocument/2006/math">
                    <m:r>
                      <a:rPr lang="en-US" sz="1600" b="0" i="1" smtClean="0">
                        <a:latin typeface="Cambria Math" panose="02040503050406030204" pitchFamily="18" charset="0"/>
                      </a:rPr>
                      <m:t>𝑓</m:t>
                    </m:r>
                  </m:oMath>
                </a14:m>
                <a:r>
                  <a:rPr lang="en-US" sz="1600" dirty="0"/>
                  <a:t> </a:t>
                </a:r>
              </a:p>
              <a:p>
                <a:pPr marL="285750" indent="-285750">
                  <a:buFont typeface="Arial" panose="020B0604020202020204" pitchFamily="34" charset="0"/>
                  <a:buChar char="•"/>
                </a:pPr>
                <a:r>
                  <a:rPr lang="en-US" sz="1600" b="1" dirty="0"/>
                  <a:t>Best characterized by 2 GP’s  </a:t>
                </a:r>
              </a:p>
            </p:txBody>
          </p:sp>
        </mc:Choice>
        <mc:Fallback xmlns="">
          <p:sp>
            <p:nvSpPr>
              <p:cNvPr id="38" name="TextBox 37">
                <a:extLst>
                  <a:ext uri="{FF2B5EF4-FFF2-40B4-BE49-F238E27FC236}">
                    <a16:creationId xmlns:a16="http://schemas.microsoft.com/office/drawing/2014/main" id="{3DF3834F-F71B-4053-9386-24C2A4E9A843}"/>
                  </a:ext>
                </a:extLst>
              </p:cNvPr>
              <p:cNvSpPr txBox="1">
                <a:spLocks noRot="1" noChangeAspect="1" noMove="1" noResize="1" noEditPoints="1" noAdjustHandles="1" noChangeArrowheads="1" noChangeShapeType="1" noTextEdit="1"/>
              </p:cNvSpPr>
              <p:nvPr/>
            </p:nvSpPr>
            <p:spPr>
              <a:xfrm>
                <a:off x="245744" y="1158074"/>
                <a:ext cx="2578887" cy="1077218"/>
              </a:xfrm>
              <a:prstGeom prst="rect">
                <a:avLst/>
              </a:prstGeom>
              <a:blipFill>
                <a:blip r:embed="rId14"/>
                <a:stretch>
                  <a:fillRect l="-1182" t="-1695" b="-6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DA8DA3B-B9A7-4078-B554-5DB4E4D748CC}"/>
                  </a:ext>
                </a:extLst>
              </p:cNvPr>
              <p:cNvSpPr txBox="1"/>
              <p:nvPr/>
            </p:nvSpPr>
            <p:spPr>
              <a:xfrm>
                <a:off x="251339" y="2628801"/>
                <a:ext cx="2545596" cy="1569660"/>
              </a:xfrm>
              <a:prstGeom prst="rect">
                <a:avLst/>
              </a:prstGeom>
              <a:noFill/>
            </p:spPr>
            <p:txBody>
              <a:bodyPr wrap="square" rtlCol="0">
                <a:spAutoFit/>
              </a:bodyPr>
              <a:lstStyle/>
              <a:p>
                <a:r>
                  <a:rPr lang="en-US" sz="1600" b="1" dirty="0">
                    <a:solidFill>
                      <a:srgbClr val="861F41"/>
                    </a:solidFill>
                  </a:rPr>
                  <a:t>Existing methods [1,2]</a:t>
                </a:r>
              </a:p>
              <a:p>
                <a:pPr marL="285750" indent="-285750">
                  <a:buFont typeface="Arial" panose="020B0604020202020204" pitchFamily="34" charset="0"/>
                  <a:buChar char="•"/>
                </a:pPr>
                <a:r>
                  <a:rPr lang="en-US" sz="1600" i="1" dirty="0"/>
                  <a:t>Similarity</a:t>
                </a:r>
                <a:r>
                  <a:rPr lang="en-US" sz="1600" dirty="0"/>
                  <a:t> based on </a:t>
                </a:r>
                <a:r>
                  <a:rPr lang="en-US" sz="1600" b="1" dirty="0"/>
                  <a:t>covariance kernel</a:t>
                </a:r>
              </a:p>
              <a:p>
                <a:pPr lvl="1"/>
                <a14:m>
                  <m:oMath xmlns:m="http://schemas.openxmlformats.org/officeDocument/2006/math">
                    <m:r>
                      <a:rPr lang="en-US" sz="1600" b="1" i="1" smtClean="0">
                        <a:latin typeface="Cambria Math" panose="02040503050406030204" pitchFamily="18" charset="0"/>
                      </a:rPr>
                      <m:t>⇒ </m:t>
                    </m:r>
                  </m:oMath>
                </a14:m>
                <a:r>
                  <a:rPr lang="en-US" sz="1600" b="1" dirty="0">
                    <a:solidFill>
                      <a:srgbClr val="FF0000"/>
                    </a:solidFill>
                  </a:rPr>
                  <a:t>12 GP models</a:t>
                </a:r>
                <a:r>
                  <a:rPr lang="en-US" sz="1600" b="1" dirty="0"/>
                  <a:t> </a:t>
                </a:r>
              </a:p>
              <a:p>
                <a:pPr marL="285750" indent="-285750">
                  <a:buFont typeface="Arial" panose="020B0604020202020204" pitchFamily="34" charset="0"/>
                  <a:buChar char="•"/>
                </a:pPr>
                <a:r>
                  <a:rPr lang="en-US" sz="1600" dirty="0"/>
                  <a:t>Weighted prediction </a:t>
                </a:r>
                <a:endParaRPr lang="en-US" sz="1600" b="0" i="1" dirty="0">
                  <a:latin typeface="Cambria Math" panose="02040503050406030204" pitchFamily="18" charset="0"/>
                </a:endParaRPr>
              </a:p>
              <a:p>
                <a:r>
                  <a:rPr lang="en-US" sz="1600" b="0" dirty="0"/>
                  <a:t>	</a:t>
                </a:r>
                <a14:m>
                  <m:oMath xmlns:m="http://schemas.openxmlformats.org/officeDocument/2006/math">
                    <m:r>
                      <a:rPr lang="en-US" sz="1600" b="0" i="1" smtClean="0">
                        <a:latin typeface="Cambria Math" panose="02040503050406030204" pitchFamily="18" charset="0"/>
                      </a:rPr>
                      <m:t>⇒</m:t>
                    </m:r>
                  </m:oMath>
                </a14:m>
                <a:r>
                  <a:rPr lang="en-US" sz="1600" dirty="0"/>
                  <a:t> </a:t>
                </a:r>
                <a:r>
                  <a:rPr lang="en-US" sz="1600" b="1" dirty="0">
                    <a:solidFill>
                      <a:srgbClr val="FF0000"/>
                    </a:solidFill>
                  </a:rPr>
                  <a:t>RMSE = 0.3942   </a:t>
                </a:r>
              </a:p>
            </p:txBody>
          </p:sp>
        </mc:Choice>
        <mc:Fallback xmlns="">
          <p:sp>
            <p:nvSpPr>
              <p:cNvPr id="39" name="TextBox 38">
                <a:extLst>
                  <a:ext uri="{FF2B5EF4-FFF2-40B4-BE49-F238E27FC236}">
                    <a16:creationId xmlns:a16="http://schemas.microsoft.com/office/drawing/2014/main" id="{8DA8DA3B-B9A7-4078-B554-5DB4E4D748CC}"/>
                  </a:ext>
                </a:extLst>
              </p:cNvPr>
              <p:cNvSpPr txBox="1">
                <a:spLocks noRot="1" noChangeAspect="1" noMove="1" noResize="1" noEditPoints="1" noAdjustHandles="1" noChangeArrowheads="1" noChangeShapeType="1" noTextEdit="1"/>
              </p:cNvSpPr>
              <p:nvPr/>
            </p:nvSpPr>
            <p:spPr>
              <a:xfrm>
                <a:off x="251339" y="2628801"/>
                <a:ext cx="2545596" cy="1569660"/>
              </a:xfrm>
              <a:prstGeom prst="rect">
                <a:avLst/>
              </a:prstGeom>
              <a:blipFill>
                <a:blip r:embed="rId15"/>
                <a:stretch>
                  <a:fillRect l="-1196" t="-1163"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E293966-6FB1-458D-8A85-74F25F354577}"/>
                  </a:ext>
                </a:extLst>
              </p:cNvPr>
              <p:cNvSpPr txBox="1"/>
              <p:nvPr/>
            </p:nvSpPr>
            <p:spPr>
              <a:xfrm>
                <a:off x="245744" y="4187180"/>
                <a:ext cx="2545596" cy="1815882"/>
              </a:xfrm>
              <a:prstGeom prst="rect">
                <a:avLst/>
              </a:prstGeom>
              <a:noFill/>
            </p:spPr>
            <p:txBody>
              <a:bodyPr wrap="square" rtlCol="0">
                <a:spAutoFit/>
              </a:bodyPr>
              <a:lstStyle/>
              <a:p>
                <a:r>
                  <a:rPr lang="en-US" sz="1600" b="1" dirty="0">
                    <a:solidFill>
                      <a:srgbClr val="861F41"/>
                    </a:solidFill>
                  </a:rPr>
                  <a:t>Our method</a:t>
                </a:r>
              </a:p>
              <a:p>
                <a:pPr marL="285750" indent="-285750">
                  <a:buFont typeface="Arial" panose="020B0604020202020204" pitchFamily="34" charset="0"/>
                  <a:buChar char="•"/>
                </a:pPr>
                <a:r>
                  <a:rPr lang="en-US" sz="1600" i="1" dirty="0"/>
                  <a:t>Similarity</a:t>
                </a:r>
                <a:r>
                  <a:rPr lang="en-US" sz="1600" dirty="0"/>
                  <a:t> based on </a:t>
                </a:r>
                <a:r>
                  <a:rPr lang="en-US" sz="1600" b="1" dirty="0"/>
                  <a:t>predicitive distribution</a:t>
                </a:r>
              </a:p>
              <a:p>
                <a:pPr lvl="1"/>
                <a14:m>
                  <m:oMath xmlns:m="http://schemas.openxmlformats.org/officeDocument/2006/math">
                    <m:r>
                      <a:rPr lang="en-US" sz="1600" b="1" i="1" smtClean="0">
                        <a:latin typeface="Cambria Math" panose="02040503050406030204" pitchFamily="18" charset="0"/>
                      </a:rPr>
                      <m:t>⇒</m:t>
                    </m:r>
                  </m:oMath>
                </a14:m>
                <a:r>
                  <a:rPr lang="en-US" sz="1600" b="1" dirty="0"/>
                  <a:t> </a:t>
                </a:r>
                <a:r>
                  <a:rPr lang="en-US" sz="1600" b="1" dirty="0">
                    <a:solidFill>
                      <a:srgbClr val="00B050"/>
                    </a:solidFill>
                  </a:rPr>
                  <a:t>2 GP models</a:t>
                </a:r>
                <a:r>
                  <a:rPr lang="en-US" sz="1600" b="1" dirty="0"/>
                  <a:t> </a:t>
                </a:r>
              </a:p>
              <a:p>
                <a:pPr marL="285750" indent="-285750">
                  <a:buFont typeface="Arial" panose="020B0604020202020204" pitchFamily="34" charset="0"/>
                  <a:buChar char="•"/>
                </a:pPr>
                <a:r>
                  <a:rPr lang="en-US" sz="1600" dirty="0"/>
                  <a:t>Prediction of nearest model</a:t>
                </a:r>
              </a:p>
              <a:p>
                <a:pPr lvl="1"/>
                <a14:m>
                  <m:oMath xmlns:m="http://schemas.openxmlformats.org/officeDocument/2006/math">
                    <m:r>
                      <a:rPr lang="en-US" sz="1600" b="0" i="1" smtClean="0">
                        <a:latin typeface="Cambria Math" panose="02040503050406030204" pitchFamily="18" charset="0"/>
                      </a:rPr>
                      <m:t>⇒</m:t>
                    </m:r>
                  </m:oMath>
                </a14:m>
                <a:r>
                  <a:rPr lang="en-US" sz="1600" dirty="0"/>
                  <a:t> </a:t>
                </a:r>
                <a:r>
                  <a:rPr lang="en-US" sz="1600" b="1" dirty="0">
                    <a:solidFill>
                      <a:srgbClr val="00B050"/>
                    </a:solidFill>
                  </a:rPr>
                  <a:t>RMSE = 0.2636</a:t>
                </a:r>
              </a:p>
            </p:txBody>
          </p:sp>
        </mc:Choice>
        <mc:Fallback xmlns="">
          <p:sp>
            <p:nvSpPr>
              <p:cNvPr id="40" name="TextBox 39">
                <a:extLst>
                  <a:ext uri="{FF2B5EF4-FFF2-40B4-BE49-F238E27FC236}">
                    <a16:creationId xmlns:a16="http://schemas.microsoft.com/office/drawing/2014/main" id="{3E293966-6FB1-458D-8A85-74F25F354577}"/>
                  </a:ext>
                </a:extLst>
              </p:cNvPr>
              <p:cNvSpPr txBox="1">
                <a:spLocks noRot="1" noChangeAspect="1" noMove="1" noResize="1" noEditPoints="1" noAdjustHandles="1" noChangeArrowheads="1" noChangeShapeType="1" noTextEdit="1"/>
              </p:cNvSpPr>
              <p:nvPr/>
            </p:nvSpPr>
            <p:spPr>
              <a:xfrm>
                <a:off x="245744" y="4187180"/>
                <a:ext cx="2545596" cy="1815882"/>
              </a:xfrm>
              <a:prstGeom prst="rect">
                <a:avLst/>
              </a:prstGeom>
              <a:blipFill>
                <a:blip r:embed="rId16"/>
                <a:stretch>
                  <a:fillRect l="-1196" t="-1007" b="-3356"/>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A24A4367-2A9E-4AE7-9D1F-5EBE341AB24A}"/>
              </a:ext>
            </a:extLst>
          </p:cNvPr>
          <p:cNvSpPr/>
          <p:nvPr/>
        </p:nvSpPr>
        <p:spPr>
          <a:xfrm>
            <a:off x="245744" y="6434247"/>
            <a:ext cx="8063972" cy="430887"/>
          </a:xfrm>
          <a:prstGeom prst="rect">
            <a:avLst/>
          </a:prstGeom>
        </p:spPr>
        <p:txBody>
          <a:bodyPr wrap="square">
            <a:spAutoFit/>
          </a:bodyPr>
          <a:lstStyle/>
          <a:p>
            <a:r>
              <a:rPr lang="en-US" sz="1100" dirty="0">
                <a:solidFill>
                  <a:srgbClr val="222222"/>
                </a:solidFill>
              </a:rPr>
              <a:t>[2]   Wilcox, Brian, and Michael C. Yip. "</a:t>
            </a:r>
            <a:r>
              <a:rPr lang="en-US" sz="1100" b="1" dirty="0">
                <a:solidFill>
                  <a:srgbClr val="222222"/>
                </a:solidFill>
              </a:rPr>
              <a:t>SOLAR-GP: Sparse Online Locally Adaptive Regression Using Gaussian Processes for Bayesian Robot Model Learning and Control.</a:t>
            </a:r>
            <a:r>
              <a:rPr lang="en-US" sz="1100" dirty="0">
                <a:solidFill>
                  <a:srgbClr val="222222"/>
                </a:solidFill>
              </a:rPr>
              <a:t>" </a:t>
            </a:r>
            <a:r>
              <a:rPr lang="en-US" sz="1100" i="1" dirty="0">
                <a:solidFill>
                  <a:srgbClr val="222222"/>
                </a:solidFill>
              </a:rPr>
              <a:t>IEEE Robotics and Automation Letters</a:t>
            </a:r>
            <a:r>
              <a:rPr lang="en-US" sz="1100" dirty="0">
                <a:solidFill>
                  <a:srgbClr val="222222"/>
                </a:solidFill>
              </a:rPr>
              <a:t> 5.2 (2020): 2832-2839.</a:t>
            </a:r>
          </a:p>
        </p:txBody>
      </p:sp>
      <p:cxnSp>
        <p:nvCxnSpPr>
          <p:cNvPr id="42" name="Straight Connector 41">
            <a:extLst>
              <a:ext uri="{FF2B5EF4-FFF2-40B4-BE49-F238E27FC236}">
                <a16:creationId xmlns:a16="http://schemas.microsoft.com/office/drawing/2014/main" id="{4B59D227-83AD-4EDD-A76F-803DA5EFE632}"/>
              </a:ext>
            </a:extLst>
          </p:cNvPr>
          <p:cNvCxnSpPr/>
          <p:nvPr/>
        </p:nvCxnSpPr>
        <p:spPr>
          <a:xfrm>
            <a:off x="247641" y="6022521"/>
            <a:ext cx="8648718" cy="0"/>
          </a:xfrm>
          <a:prstGeom prst="line">
            <a:avLst/>
          </a:prstGeom>
          <a:ln w="38100">
            <a:solidFill>
              <a:srgbClr val="861F4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1EC2D00-3282-4B6E-B5B4-8697DA90B45B}"/>
              </a:ext>
            </a:extLst>
          </p:cNvPr>
          <p:cNvSpPr/>
          <p:nvPr/>
        </p:nvSpPr>
        <p:spPr>
          <a:xfrm>
            <a:off x="245744" y="6052556"/>
            <a:ext cx="8750210" cy="430887"/>
          </a:xfrm>
          <a:prstGeom prst="rect">
            <a:avLst/>
          </a:prstGeom>
        </p:spPr>
        <p:txBody>
          <a:bodyPr wrap="square">
            <a:spAutoFit/>
          </a:bodyPr>
          <a:lstStyle/>
          <a:p>
            <a:pPr lvl="0"/>
            <a:r>
              <a:rPr lang="en-US" sz="1100" dirty="0">
                <a:solidFill>
                  <a:srgbClr val="222222"/>
                </a:solidFill>
              </a:rPr>
              <a:t>[1]    </a:t>
            </a:r>
            <a:r>
              <a:rPr lang="en-US" sz="1100" dirty="0">
                <a:solidFill>
                  <a:prstClr val="black"/>
                </a:solidFill>
              </a:rPr>
              <a:t>Nguyen-</a:t>
            </a:r>
            <a:r>
              <a:rPr lang="en-US" sz="1100" dirty="0" err="1">
                <a:solidFill>
                  <a:prstClr val="black"/>
                </a:solidFill>
              </a:rPr>
              <a:t>Tuong</a:t>
            </a:r>
            <a:r>
              <a:rPr lang="en-US" sz="1100" dirty="0">
                <a:solidFill>
                  <a:prstClr val="black"/>
                </a:solidFill>
              </a:rPr>
              <a:t>, </a:t>
            </a:r>
            <a:r>
              <a:rPr lang="en-US" sz="1100" dirty="0" err="1">
                <a:solidFill>
                  <a:prstClr val="black"/>
                </a:solidFill>
              </a:rPr>
              <a:t>Duy</a:t>
            </a:r>
            <a:r>
              <a:rPr lang="en-US" sz="1100" dirty="0">
                <a:solidFill>
                  <a:prstClr val="black"/>
                </a:solidFill>
              </a:rPr>
              <a:t>, Matthias Seeger, and Jan Peters. "</a:t>
            </a:r>
            <a:r>
              <a:rPr lang="en-US" sz="1100" b="1" dirty="0">
                <a:solidFill>
                  <a:prstClr val="black"/>
                </a:solidFill>
              </a:rPr>
              <a:t>Model learning with local gaussian process regression.</a:t>
            </a:r>
            <a:r>
              <a:rPr lang="en-US" sz="1100" dirty="0">
                <a:solidFill>
                  <a:prstClr val="black"/>
                </a:solidFill>
              </a:rPr>
              <a:t>" </a:t>
            </a:r>
            <a:r>
              <a:rPr lang="en-US" sz="1100" i="1" dirty="0">
                <a:solidFill>
                  <a:prstClr val="black"/>
                </a:solidFill>
              </a:rPr>
              <a:t>Advanced Robotics</a:t>
            </a:r>
            <a:r>
              <a:rPr lang="en-US" sz="1100" dirty="0">
                <a:solidFill>
                  <a:prstClr val="black"/>
                </a:solidFill>
              </a:rPr>
              <a:t> 23.15 (2009): 2015-2034.</a:t>
            </a:r>
          </a:p>
        </p:txBody>
      </p:sp>
    </p:spTree>
    <p:extLst>
      <p:ext uri="{BB962C8B-B14F-4D97-AF65-F5344CB8AC3E}">
        <p14:creationId xmlns:p14="http://schemas.microsoft.com/office/powerpoint/2010/main" val="40389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69" repeatCount="indefinite" fill="hold" display="0">
                  <p:stCondLst>
                    <p:cond delay="indefinite"/>
                  </p:stCondLst>
                </p:cTn>
                <p:tgtEl>
                  <p:spTgt spid="5"/>
                </p:tgtEl>
              </p:cMediaNode>
            </p:video>
            <p:video>
              <p:cMediaNode vol="80000" mute="1">
                <p:cTn id="70" repeatCount="indefinite" fill="hold" display="0">
                  <p:stCondLst>
                    <p:cond delay="indefinite"/>
                  </p:stCondLst>
                </p:cTn>
                <p:tgtEl>
                  <p:spTgt spid="10"/>
                </p:tgtEl>
              </p:cMediaNode>
            </p:video>
          </p:childTnLst>
        </p:cTn>
      </p:par>
    </p:tnLst>
    <p:bldLst>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9" grpId="0"/>
      <p:bldP spid="40" grpId="0"/>
      <p:bldP spid="41" grpId="0"/>
      <p:bldP spid="4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72215</TotalTime>
  <Words>973</Words>
  <Application>Microsoft Office PowerPoint</Application>
  <PresentationFormat>On-screen Show (4:3)</PresentationFormat>
  <Paragraphs>68</Paragraphs>
  <Slides>3</Slides>
  <Notes>3</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Calibri Light</vt:lpstr>
      <vt:lpstr>Cambria Math</vt:lpstr>
      <vt:lpstr>Gill Sans MT</vt:lpstr>
      <vt:lpstr>Office Theme</vt:lpstr>
      <vt:lpstr>1_Office Theme</vt:lpstr>
      <vt:lpstr>Wasserstein-Splitting Gaussian Process Regression for Heterogenous Online Bayesian Inference</vt:lpstr>
      <vt:lpstr>Overview</vt:lpstr>
      <vt:lpstr>Wasserstein-Splitting Gaussian Process Regression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AUV Hydrodynamic Coefficients from Analytic and Semi-empirical Methods</dc:title>
  <dc:creator>Michael Kepler</dc:creator>
  <cp:lastModifiedBy>Michael Kepler</cp:lastModifiedBy>
  <cp:revision>949</cp:revision>
  <cp:lastPrinted>2019-05-15T00:20:08Z</cp:lastPrinted>
  <dcterms:created xsi:type="dcterms:W3CDTF">2019-04-22T17:56:18Z</dcterms:created>
  <dcterms:modified xsi:type="dcterms:W3CDTF">2020-11-06T00:50:16Z</dcterms:modified>
</cp:coreProperties>
</file>